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86" r:id="rId3"/>
    <p:sldId id="388" r:id="rId4"/>
    <p:sldId id="302" r:id="rId5"/>
    <p:sldId id="389" r:id="rId6"/>
    <p:sldId id="324" r:id="rId7"/>
    <p:sldId id="390" r:id="rId8"/>
    <p:sldId id="326" r:id="rId9"/>
    <p:sldId id="328" r:id="rId10"/>
    <p:sldId id="383" r:id="rId11"/>
    <p:sldId id="391" r:id="rId12"/>
    <p:sldId id="384" r:id="rId13"/>
    <p:sldId id="395" r:id="rId14"/>
    <p:sldId id="290" r:id="rId15"/>
    <p:sldId id="394" r:id="rId16"/>
    <p:sldId id="338" r:id="rId17"/>
    <p:sldId id="259" r:id="rId18"/>
    <p:sldId id="386" r:id="rId19"/>
    <p:sldId id="392" r:id="rId20"/>
    <p:sldId id="385" r:id="rId21"/>
    <p:sldId id="310" r:id="rId22"/>
    <p:sldId id="387" r:id="rId23"/>
    <p:sldId id="393" r:id="rId24"/>
    <p:sldId id="345" r:id="rId25"/>
    <p:sldId id="373" r:id="rId26"/>
  </p:sldIdLst>
  <p:sldSz cx="9144000" cy="6858000" type="screen4x3"/>
  <p:notesSz cx="9661525"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590" autoAdjust="0"/>
  </p:normalViewPr>
  <p:slideViewPr>
    <p:cSldViewPr>
      <p:cViewPr>
        <p:scale>
          <a:sx n="74" d="100"/>
          <a:sy n="74" d="100"/>
        </p:scale>
        <p:origin x="-1182" y="-36"/>
      </p:cViewPr>
      <p:guideLst>
        <p:guide orient="horz" pos="2160"/>
        <p:guide pos="2880"/>
      </p:guideLst>
    </p:cSldViewPr>
  </p:slideViewPr>
  <p:notesTextViewPr>
    <p:cViewPr>
      <p:scale>
        <a:sx n="1" d="1"/>
        <a:sy n="1" d="1"/>
      </p:scale>
      <p:origin x="0" y="0"/>
    </p:cViewPr>
  </p:notesTextViewPr>
  <p:sorterViewPr>
    <p:cViewPr>
      <p:scale>
        <a:sx n="100" d="100"/>
        <a:sy n="100" d="100"/>
      </p:scale>
      <p:origin x="0" y="5730"/>
    </p:cViewPr>
  </p:sorterViewPr>
  <p:notesViewPr>
    <p:cSldViewPr>
      <p:cViewPr varScale="1">
        <p:scale>
          <a:sx n="50" d="100"/>
          <a:sy n="50" d="100"/>
        </p:scale>
        <p:origin x="-2898" y="-90"/>
      </p:cViewPr>
      <p:guideLst>
        <p:guide orient="horz" pos="2168"/>
        <p:guide pos="30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86661" cy="344091"/>
          </a:xfrm>
          <a:prstGeom prst="rect">
            <a:avLst/>
          </a:prstGeom>
        </p:spPr>
        <p:txBody>
          <a:bodyPr vert="horz" lIns="91440" tIns="45720" rIns="91440" bIns="45720" rtlCol="0"/>
          <a:lstStyle>
            <a:lvl1pPr algn="l">
              <a:defRPr sz="1200"/>
            </a:lvl1pPr>
          </a:lstStyle>
          <a:p>
            <a:r>
              <a:rPr lang="en-GB" dirty="0" smtClean="0"/>
              <a:t>OER Schools Governor Briefing 18/05/2015</a:t>
            </a:r>
            <a:endParaRPr lang="en-GB" dirty="0"/>
          </a:p>
        </p:txBody>
      </p:sp>
      <p:sp>
        <p:nvSpPr>
          <p:cNvPr id="3" name="Date Placeholder 2"/>
          <p:cNvSpPr>
            <a:spLocks noGrp="1"/>
          </p:cNvSpPr>
          <p:nvPr>
            <p:ph type="dt" sz="quarter" idx="1"/>
          </p:nvPr>
        </p:nvSpPr>
        <p:spPr>
          <a:xfrm>
            <a:off x="5472630" y="0"/>
            <a:ext cx="4186661" cy="344091"/>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1" y="6536527"/>
            <a:ext cx="4186661" cy="3440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472630" y="6536527"/>
            <a:ext cx="4186661" cy="344091"/>
          </a:xfrm>
          <a:prstGeom prst="rect">
            <a:avLst/>
          </a:prstGeom>
        </p:spPr>
        <p:txBody>
          <a:bodyPr vert="horz" lIns="91440" tIns="45720" rIns="91440" bIns="45720" rtlCol="0" anchor="b"/>
          <a:lstStyle>
            <a:lvl1pPr algn="r">
              <a:defRPr sz="1200"/>
            </a:lvl1pPr>
          </a:lstStyle>
          <a:p>
            <a:fld id="{1690526A-2FC8-438F-8FD9-20AAF0A5619F}" type="slidenum">
              <a:rPr lang="en-GB" smtClean="0"/>
              <a:t>‹#›</a:t>
            </a:fld>
            <a:endParaRPr lang="en-GB"/>
          </a:p>
        </p:txBody>
      </p:sp>
    </p:spTree>
    <p:extLst>
      <p:ext uri="{BB962C8B-B14F-4D97-AF65-F5344CB8AC3E}">
        <p14:creationId xmlns:p14="http://schemas.microsoft.com/office/powerpoint/2010/main" val="22872496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86661"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472630" y="0"/>
            <a:ext cx="4186661" cy="344091"/>
          </a:xfrm>
          <a:prstGeom prst="rect">
            <a:avLst/>
          </a:prstGeom>
        </p:spPr>
        <p:txBody>
          <a:bodyPr vert="horz" lIns="91440" tIns="45720" rIns="91440" bIns="45720" rtlCol="0"/>
          <a:lstStyle>
            <a:lvl1pPr algn="r">
              <a:defRPr sz="1200"/>
            </a:lvl1pPr>
          </a:lstStyle>
          <a:p>
            <a:fld id="{A0035DDF-E0F7-4A97-A8EF-DE2440A8C84F}" type="datetimeFigureOut">
              <a:rPr lang="en-GB" smtClean="0"/>
              <a:t>06/11/2015</a:t>
            </a:fld>
            <a:endParaRPr lang="en-GB"/>
          </a:p>
        </p:txBody>
      </p:sp>
      <p:sp>
        <p:nvSpPr>
          <p:cNvPr id="4" name="Slide Image Placeholder 3"/>
          <p:cNvSpPr>
            <a:spLocks noGrp="1" noRot="1" noChangeAspect="1"/>
          </p:cNvSpPr>
          <p:nvPr>
            <p:ph type="sldImg" idx="2"/>
          </p:nvPr>
        </p:nvSpPr>
        <p:spPr>
          <a:xfrm>
            <a:off x="3109913" y="515938"/>
            <a:ext cx="3441700" cy="2581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66153" y="3268862"/>
            <a:ext cx="7729220" cy="30968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536527"/>
            <a:ext cx="4186661" cy="3440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472630" y="6536527"/>
            <a:ext cx="4186661" cy="344091"/>
          </a:xfrm>
          <a:prstGeom prst="rect">
            <a:avLst/>
          </a:prstGeom>
        </p:spPr>
        <p:txBody>
          <a:bodyPr vert="horz" lIns="91440" tIns="45720" rIns="91440" bIns="45720" rtlCol="0" anchor="b"/>
          <a:lstStyle>
            <a:lvl1pPr algn="r">
              <a:defRPr sz="1200"/>
            </a:lvl1pPr>
          </a:lstStyle>
          <a:p>
            <a:fld id="{2894AA56-073C-4E64-82E4-5972E0BC58CD}" type="slidenum">
              <a:rPr lang="en-GB" smtClean="0"/>
              <a:t>‹#›</a:t>
            </a:fld>
            <a:endParaRPr lang="en-GB"/>
          </a:p>
        </p:txBody>
      </p:sp>
    </p:spTree>
    <p:extLst>
      <p:ext uri="{BB962C8B-B14F-4D97-AF65-F5344CB8AC3E}">
        <p14:creationId xmlns:p14="http://schemas.microsoft.com/office/powerpoint/2010/main" val="33391692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9" name="Rectangle 1"/>
          <p:cNvSpPr txBox="1">
            <a:spLocks noGrp="1" noRot="1" noChangeAspect="1" noChangeArrowheads="1" noTextEdit="1"/>
          </p:cNvSpPr>
          <p:nvPr>
            <p:ph type="sldImg"/>
          </p:nvPr>
        </p:nvSpPr>
        <p:spPr>
          <a:xfrm>
            <a:off x="3109913" y="522288"/>
            <a:ext cx="3438525" cy="2579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txBox="1">
            <a:spLocks noGrp="1" noChangeArrowheads="1"/>
          </p:cNvSpPr>
          <p:nvPr>
            <p:ph type="body" idx="1"/>
          </p:nvPr>
        </p:nvSpPr>
        <p:spPr>
          <a:xfrm>
            <a:off x="965748" y="3268734"/>
            <a:ext cx="7730031" cy="309707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5" name="Rectangle 1"/>
          <p:cNvSpPr txBox="1">
            <a:spLocks noGrp="1" noRot="1" noChangeAspect="1" noChangeArrowheads="1" noTextEdit="1"/>
          </p:cNvSpPr>
          <p:nvPr>
            <p:ph type="sldImg"/>
          </p:nvPr>
        </p:nvSpPr>
        <p:spPr>
          <a:xfrm>
            <a:off x="3109913" y="522288"/>
            <a:ext cx="3438525" cy="2579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txBox="1">
            <a:spLocks noGrp="1" noChangeArrowheads="1"/>
          </p:cNvSpPr>
          <p:nvPr>
            <p:ph type="body" idx="1"/>
          </p:nvPr>
        </p:nvSpPr>
        <p:spPr>
          <a:xfrm>
            <a:off x="965748" y="3268734"/>
            <a:ext cx="7730031" cy="309707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44BD3386-AB80-4298-AB97-2B574BC476AC}" type="datetime1">
              <a:rPr lang="en-GB" smtClean="0"/>
              <a:t>06/11/2015</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19671014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8E7A4367-ED24-4342-ACDF-6AA559AF2B3F}" type="datetime1">
              <a:rPr lang="en-GB" smtClean="0"/>
              <a:t>06/11/2015</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84814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5A65AA8-38F5-4B06-BE82-5BEBBC547B0F}" type="datetime1">
              <a:rPr lang="en-GB" smtClean="0"/>
              <a:t>06/11/2015</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1225841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708A6CC-EF1B-4BA3-85E1-D765599B9E6B}" type="datetime1">
              <a:rPr lang="en-GB" smtClean="0"/>
              <a:t>06/11/2015</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115072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837284C2-C111-4D9C-8ABC-1A02B370FA7E}" type="datetime1">
              <a:rPr lang="en-GB" smtClean="0"/>
              <a:t>06/11/2015</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95455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278A2BC-1A69-4790-99D3-A9D88A0930A5}" type="datetime1">
              <a:rPr lang="en-GB" smtClean="0"/>
              <a:t>06/11/2015</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26752548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A03BCC5D-5EC1-43CB-8D54-80F636360FA8}" type="datetime1">
              <a:rPr lang="en-GB" smtClean="0"/>
              <a:t>06/11/2015</a:t>
            </a:fld>
            <a:endParaRPr lang="en-GB"/>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16786538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F20EB159-6604-4BAB-9A03-52673F0DD9C4}" type="datetime1">
              <a:rPr lang="en-GB" smtClean="0"/>
              <a:t>06/11/2015</a:t>
            </a:fld>
            <a:endParaRPr lang="en-GB"/>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429491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6887C847-69C1-4560-8BCF-FEEB14921D19}" type="datetime1">
              <a:rPr lang="en-GB" smtClean="0"/>
              <a:t>06/11/2015</a:t>
            </a:fld>
            <a:endParaRPr lang="en-GB"/>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25094594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56C789F3-A045-48AB-B957-0004FB063A5B}" type="datetime1">
              <a:rPr lang="en-GB" smtClean="0"/>
              <a:t>06/11/2015</a:t>
            </a:fld>
            <a:endParaRPr lang="en-GB"/>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111186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E5140BB1-4279-4C8D-978A-497C66AD8D0C}" type="datetime1">
              <a:rPr lang="en-GB" smtClean="0"/>
              <a:t>06/11/2015</a:t>
            </a:fld>
            <a:endParaRPr lang="en-GB"/>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301716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A748F1F5-5856-4156-A24F-E0C71D5F4FCE}" type="datetime1">
              <a:rPr lang="en-GB" smtClean="0"/>
              <a:t>06/11/2015</a:t>
            </a:fld>
            <a:endParaRPr lang="en-GB"/>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596F5543-0B06-4094-8712-BFBC7B50DA48}" type="slidenum">
              <a:rPr lang="en-GB" smtClean="0"/>
              <a:t>‹#›</a:t>
            </a:fld>
            <a:endParaRPr lang="en-GB"/>
          </a:p>
        </p:txBody>
      </p:sp>
    </p:spTree>
    <p:extLst>
      <p:ext uri="{BB962C8B-B14F-4D97-AF65-F5344CB8AC3E}">
        <p14:creationId xmlns:p14="http://schemas.microsoft.com/office/powerpoint/2010/main" val="261018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40486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rgbClr val="2D2D2D"/>
              </a:buClr>
              <a:buSzPct val="100000"/>
              <a:buFont typeface="Lato"/>
              <a:buNone/>
              <a:defRPr sz="3600" b="1" i="0" u="none" strike="noStrike" cap="none" baseline="0">
                <a:solidFill>
                  <a:srgbClr val="2D2D2D"/>
                </a:solidFill>
                <a:latin typeface="Lato"/>
                <a:ea typeface="Lato"/>
                <a:cs typeface="Lato"/>
                <a:sym typeface="Lato"/>
              </a:defRPr>
            </a:lvl1pPr>
            <a:lvl2pPr algn="l" rtl="0">
              <a:spcBef>
                <a:spcPts val="0"/>
              </a:spcBef>
              <a:buClr>
                <a:schemeClr val="dk1"/>
              </a:buClr>
              <a:buSzPct val="100000"/>
              <a:buFont typeface="Lato"/>
              <a:buNone/>
              <a:defRPr sz="3600" b="1" i="0" u="none" strike="noStrike" cap="none" baseline="0">
                <a:solidFill>
                  <a:schemeClr val="dk1"/>
                </a:solidFill>
                <a:latin typeface="Lato"/>
                <a:ea typeface="Lato"/>
                <a:cs typeface="Lato"/>
                <a:sym typeface="Lato"/>
              </a:defRPr>
            </a:lvl2pPr>
            <a:lvl3pPr algn="l" rtl="0">
              <a:spcBef>
                <a:spcPts val="0"/>
              </a:spcBef>
              <a:buClr>
                <a:schemeClr val="dk1"/>
              </a:buClr>
              <a:buSzPct val="100000"/>
              <a:buFont typeface="Lato"/>
              <a:buNone/>
              <a:defRPr sz="3600" b="1" i="0" u="none" strike="noStrike" cap="none" baseline="0">
                <a:solidFill>
                  <a:schemeClr val="dk1"/>
                </a:solidFill>
                <a:latin typeface="Lato"/>
                <a:ea typeface="Lato"/>
                <a:cs typeface="Lato"/>
                <a:sym typeface="Lato"/>
              </a:defRPr>
            </a:lvl3pPr>
            <a:lvl4pPr algn="l" rtl="0">
              <a:spcBef>
                <a:spcPts val="0"/>
              </a:spcBef>
              <a:buClr>
                <a:schemeClr val="dk1"/>
              </a:buClr>
              <a:buSzPct val="100000"/>
              <a:buFont typeface="Lato"/>
              <a:buNone/>
              <a:defRPr sz="3600" b="1" i="0" u="none" strike="noStrike" cap="none" baseline="0">
                <a:solidFill>
                  <a:schemeClr val="dk1"/>
                </a:solidFill>
                <a:latin typeface="Lato"/>
                <a:ea typeface="Lato"/>
                <a:cs typeface="Lato"/>
                <a:sym typeface="Lato"/>
              </a:defRPr>
            </a:lvl4pPr>
            <a:lvl5pPr algn="l" rtl="0">
              <a:spcBef>
                <a:spcPts val="0"/>
              </a:spcBef>
              <a:buClr>
                <a:schemeClr val="dk1"/>
              </a:buClr>
              <a:buSzPct val="100000"/>
              <a:buFont typeface="Lato"/>
              <a:buNone/>
              <a:defRPr sz="3600" b="1" i="0" u="none" strike="noStrike" cap="none" baseline="0">
                <a:solidFill>
                  <a:schemeClr val="dk1"/>
                </a:solidFill>
                <a:latin typeface="Lato"/>
                <a:ea typeface="Lato"/>
                <a:cs typeface="Lato"/>
                <a:sym typeface="Lato"/>
              </a:defRPr>
            </a:lvl5pPr>
            <a:lvl6pPr algn="l" rtl="0">
              <a:spcBef>
                <a:spcPts val="0"/>
              </a:spcBef>
              <a:buClr>
                <a:schemeClr val="dk1"/>
              </a:buClr>
              <a:buSzPct val="100000"/>
              <a:buFont typeface="Lato"/>
              <a:buNone/>
              <a:defRPr sz="3600" b="1" i="0" u="none" strike="noStrike" cap="none" baseline="0">
                <a:solidFill>
                  <a:schemeClr val="dk1"/>
                </a:solidFill>
                <a:latin typeface="Lato"/>
                <a:ea typeface="Lato"/>
                <a:cs typeface="Lato"/>
                <a:sym typeface="Lato"/>
              </a:defRPr>
            </a:lvl6pPr>
            <a:lvl7pPr algn="l" rtl="0">
              <a:spcBef>
                <a:spcPts val="0"/>
              </a:spcBef>
              <a:buClr>
                <a:schemeClr val="dk1"/>
              </a:buClr>
              <a:buSzPct val="100000"/>
              <a:buFont typeface="Lato"/>
              <a:buNone/>
              <a:defRPr sz="3600" b="1" i="0" u="none" strike="noStrike" cap="none" baseline="0">
                <a:solidFill>
                  <a:schemeClr val="dk1"/>
                </a:solidFill>
                <a:latin typeface="Lato"/>
                <a:ea typeface="Lato"/>
                <a:cs typeface="Lato"/>
                <a:sym typeface="Lato"/>
              </a:defRPr>
            </a:lvl7pPr>
            <a:lvl8pPr algn="l" rtl="0">
              <a:spcBef>
                <a:spcPts val="0"/>
              </a:spcBef>
              <a:buClr>
                <a:schemeClr val="dk1"/>
              </a:buClr>
              <a:buSzPct val="100000"/>
              <a:buFont typeface="Lato"/>
              <a:buNone/>
              <a:defRPr sz="3600" b="1" i="0" u="none" strike="noStrike" cap="none" baseline="0">
                <a:solidFill>
                  <a:schemeClr val="dk1"/>
                </a:solidFill>
                <a:latin typeface="Lato"/>
                <a:ea typeface="Lato"/>
                <a:cs typeface="Lato"/>
                <a:sym typeface="Lato"/>
              </a:defRPr>
            </a:lvl8pPr>
            <a:lvl9pPr algn="l" rtl="0">
              <a:spcBef>
                <a:spcPts val="0"/>
              </a:spcBef>
              <a:buClr>
                <a:schemeClr val="dk1"/>
              </a:buClr>
              <a:buSzPct val="100000"/>
              <a:buFont typeface="Lato"/>
              <a:buNone/>
              <a:defRPr sz="3600" b="1" i="0" u="none" strike="noStrike" cap="none" baseline="0">
                <a:solidFill>
                  <a:schemeClr val="dk1"/>
                </a:solidFill>
                <a:latin typeface="Lato"/>
                <a:ea typeface="Lato"/>
                <a:cs typeface="Lato"/>
                <a:sym typeface="Lato"/>
              </a:defRPr>
            </a:lvl9pPr>
          </a:lstStyle>
          <a:p>
            <a:endParaRPr/>
          </a:p>
        </p:txBody>
      </p:sp>
      <p:sp>
        <p:nvSpPr>
          <p:cNvPr id="6" name="Shape 6"/>
          <p:cNvSpPr txBox="1">
            <a:spLocks noGrp="1"/>
          </p:cNvSpPr>
          <p:nvPr>
            <p:ph type="body" idx="1"/>
          </p:nvPr>
        </p:nvSpPr>
        <p:spPr>
          <a:xfrm>
            <a:off x="457200" y="1600202"/>
            <a:ext cx="8229600" cy="4967575"/>
          </a:xfrm>
          <a:prstGeom prst="rect">
            <a:avLst/>
          </a:prstGeom>
          <a:noFill/>
          <a:ln>
            <a:noFill/>
          </a:ln>
        </p:spPr>
        <p:txBody>
          <a:bodyPr lIns="91425" tIns="91425" rIns="91425" bIns="91425" anchor="t" anchorCtr="0"/>
          <a:lstStyle>
            <a:lvl1pPr algn="l" rtl="0">
              <a:spcBef>
                <a:spcPts val="600"/>
              </a:spcBef>
              <a:buClr>
                <a:schemeClr val="dk1"/>
              </a:buClr>
              <a:buSzPct val="100000"/>
              <a:buFont typeface="Arial"/>
              <a:buChar char="●"/>
              <a:defRPr sz="3000" b="0" i="0" u="none" strike="noStrike" cap="none" baseline="0">
                <a:solidFill>
                  <a:schemeClr val="dk1"/>
                </a:solidFill>
                <a:latin typeface="Lato"/>
                <a:ea typeface="Lato"/>
                <a:cs typeface="Lato"/>
                <a:sym typeface="Lato"/>
              </a:defRPr>
            </a:lvl1pPr>
            <a:lvl2pPr algn="l" rtl="0">
              <a:spcBef>
                <a:spcPts val="480"/>
              </a:spcBef>
              <a:buClr>
                <a:schemeClr val="dk1"/>
              </a:buClr>
              <a:buSzPct val="100000"/>
              <a:buFont typeface="Courier New"/>
              <a:buChar char="o"/>
              <a:defRPr sz="2400" b="0" i="0" u="none" strike="noStrike" cap="none" baseline="0">
                <a:solidFill>
                  <a:schemeClr val="dk1"/>
                </a:solidFill>
                <a:latin typeface="Lato"/>
                <a:ea typeface="Lato"/>
                <a:cs typeface="Lato"/>
                <a:sym typeface="Lato"/>
              </a:defRPr>
            </a:lvl2pPr>
            <a:lvl3pPr algn="l" rtl="0">
              <a:spcBef>
                <a:spcPts val="480"/>
              </a:spcBef>
              <a:buClr>
                <a:schemeClr val="dk1"/>
              </a:buClr>
              <a:buSzPct val="100000"/>
              <a:buFont typeface="Wingdings"/>
              <a:buChar char="§"/>
              <a:defRPr sz="2400" b="0" i="0" u="none" strike="noStrike" cap="none" baseline="0">
                <a:solidFill>
                  <a:schemeClr val="dk1"/>
                </a:solidFill>
                <a:latin typeface="Lato"/>
                <a:ea typeface="Lato"/>
                <a:cs typeface="Lato"/>
                <a:sym typeface="Lato"/>
              </a:defRPr>
            </a:lvl3pPr>
            <a:lvl4pPr algn="l" rtl="0">
              <a:spcBef>
                <a:spcPts val="360"/>
              </a:spcBef>
              <a:buClr>
                <a:schemeClr val="dk1"/>
              </a:buClr>
              <a:buSzPct val="100000"/>
              <a:buFont typeface="Arial"/>
              <a:buChar char="●"/>
              <a:defRPr sz="1800" b="0" i="0" u="none" strike="noStrike" cap="none" baseline="0">
                <a:solidFill>
                  <a:schemeClr val="dk1"/>
                </a:solidFill>
                <a:latin typeface="Lato"/>
                <a:ea typeface="Lato"/>
                <a:cs typeface="Lato"/>
                <a:sym typeface="Lato"/>
              </a:defRPr>
            </a:lvl4pPr>
            <a:lvl5pPr algn="l" rtl="0">
              <a:spcBef>
                <a:spcPts val="360"/>
              </a:spcBef>
              <a:buClr>
                <a:schemeClr val="dk1"/>
              </a:buClr>
              <a:buSzPct val="100000"/>
              <a:buFont typeface="Courier New"/>
              <a:buChar char="o"/>
              <a:defRPr sz="1800" b="0" i="0" u="none" strike="noStrike" cap="none" baseline="0">
                <a:solidFill>
                  <a:schemeClr val="dk1"/>
                </a:solidFill>
                <a:latin typeface="Lato"/>
                <a:ea typeface="Lato"/>
                <a:cs typeface="Lato"/>
                <a:sym typeface="Lato"/>
              </a:defRPr>
            </a:lvl5pPr>
            <a:lvl6pPr algn="l" rtl="0">
              <a:spcBef>
                <a:spcPts val="360"/>
              </a:spcBef>
              <a:buClr>
                <a:schemeClr val="dk1"/>
              </a:buClr>
              <a:buSzPct val="100000"/>
              <a:buFont typeface="Wingdings"/>
              <a:buChar char="§"/>
              <a:defRPr sz="1800" b="0" i="0" u="none" strike="noStrike" cap="none" baseline="0">
                <a:solidFill>
                  <a:schemeClr val="dk1"/>
                </a:solidFill>
                <a:latin typeface="Lato"/>
                <a:ea typeface="Lato"/>
                <a:cs typeface="Lato"/>
                <a:sym typeface="Lato"/>
              </a:defRPr>
            </a:lvl6pPr>
            <a:lvl7pPr algn="l" rtl="0">
              <a:spcBef>
                <a:spcPts val="360"/>
              </a:spcBef>
              <a:buClr>
                <a:schemeClr val="dk1"/>
              </a:buClr>
              <a:buSzPct val="100000"/>
              <a:buFont typeface="Arial"/>
              <a:buChar char="●"/>
              <a:defRPr sz="1800" b="0" i="0" u="none" strike="noStrike" cap="none" baseline="0">
                <a:solidFill>
                  <a:schemeClr val="dk1"/>
                </a:solidFill>
                <a:latin typeface="Lato"/>
                <a:ea typeface="Lato"/>
                <a:cs typeface="Lato"/>
                <a:sym typeface="Lato"/>
              </a:defRPr>
            </a:lvl7pPr>
            <a:lvl8pPr algn="l" rtl="0">
              <a:spcBef>
                <a:spcPts val="360"/>
              </a:spcBef>
              <a:buClr>
                <a:schemeClr val="dk1"/>
              </a:buClr>
              <a:buSzPct val="100000"/>
              <a:buFont typeface="Courier New"/>
              <a:buChar char="o"/>
              <a:defRPr sz="1800" b="0" i="0" u="none" strike="noStrike" cap="none" baseline="0">
                <a:solidFill>
                  <a:schemeClr val="dk1"/>
                </a:solidFill>
                <a:latin typeface="Lato"/>
                <a:ea typeface="Lato"/>
                <a:cs typeface="Lato"/>
                <a:sym typeface="Lato"/>
              </a:defRPr>
            </a:lvl8pPr>
            <a:lvl9pPr algn="l" rtl="0">
              <a:spcBef>
                <a:spcPts val="360"/>
              </a:spcBef>
              <a:buClr>
                <a:schemeClr val="dk1"/>
              </a:buClr>
              <a:buSzPct val="100000"/>
              <a:buFont typeface="Wingdings"/>
              <a:buChar char="§"/>
              <a:defRPr sz="1800" b="0" i="0" u="none" strike="noStrike" cap="none" baseline="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7"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tag/public-domain"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hools.leicester.gov.uk/ls/open-education/"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www.digilitleic.com/?page_id=70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igilitleic.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3" name="Picture 1" title="Open Educational Resources - Guidance for Schools cover art"/>
          <p:cNvPicPr>
            <a:picLocks noChangeAspect="1" noChangeArrowheads="1"/>
          </p:cNvPicPr>
          <p:nvPr/>
        </p:nvPicPr>
        <p:blipFill rotWithShape="1">
          <a:blip r:embed="rId3">
            <a:extLst>
              <a:ext uri="{28A0092B-C50C-407E-A947-70E740481C1C}">
                <a14:useLocalDpi xmlns:a14="http://schemas.microsoft.com/office/drawing/2010/main" val="0"/>
              </a:ext>
            </a:extLst>
          </a:blip>
          <a:srcRect l="5409" t="25432" r="7943" b="32855"/>
          <a:stretch/>
        </p:blipFill>
        <p:spPr bwMode="auto">
          <a:xfrm>
            <a:off x="251520" y="1772816"/>
            <a:ext cx="8640960" cy="32514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0" y="180057"/>
            <a:ext cx="47625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5472226"/>
            <a:ext cx="8640960" cy="1200329"/>
          </a:xfrm>
          <a:prstGeom prst="rect">
            <a:avLst/>
          </a:prstGeom>
          <a:noFill/>
        </p:spPr>
        <p:txBody>
          <a:bodyPr wrap="square" rtlCol="0">
            <a:spAutoFit/>
          </a:bodyPr>
          <a:lstStyle/>
          <a:p>
            <a:pPr algn="ctr"/>
            <a:r>
              <a:rPr lang="en-GB" sz="3600" dirty="0" smtClean="0">
                <a:solidFill>
                  <a:schemeClr val="bg1"/>
                </a:solidFill>
              </a:rPr>
              <a:t>A presentation to the Governing Body </a:t>
            </a:r>
          </a:p>
          <a:p>
            <a:pPr algn="ctr"/>
            <a:r>
              <a:rPr lang="en-GB" sz="3600" dirty="0" smtClean="0">
                <a:solidFill>
                  <a:schemeClr val="bg1"/>
                </a:solidFill>
              </a:rPr>
              <a:t>by Christine Turner (2015)</a:t>
            </a:r>
            <a:endParaRPr lang="en-GB" sz="3600" dirty="0">
              <a:solidFill>
                <a:schemeClr val="bg1"/>
              </a:solidFill>
            </a:endParaRPr>
          </a:p>
        </p:txBody>
      </p:sp>
      <p:pic>
        <p:nvPicPr>
          <p:cNvPr id="2052" name="Picture 4" descr="http://www.digilitleic.com/wp-content/uploads/2014/10/cropped-Digilit-blu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332"/>
          <a:stretch/>
        </p:blipFill>
        <p:spPr bwMode="auto">
          <a:xfrm>
            <a:off x="4932040" y="332656"/>
            <a:ext cx="3960440" cy="1152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51520" y="2564904"/>
            <a:ext cx="8640960" cy="1470025"/>
          </a:xfrm>
        </p:spPr>
        <p:txBody>
          <a:bodyPr/>
          <a:lstStyle/>
          <a:p>
            <a:r>
              <a:rPr lang="en-GB" b="1" dirty="0" smtClean="0"/>
              <a:t>Benefits of </a:t>
            </a:r>
            <a:r>
              <a:rPr lang="en-GB" b="1" dirty="0" err="1" smtClean="0"/>
              <a:t>OER</a:t>
            </a:r>
            <a:r>
              <a:rPr lang="en-GB" b="1" dirty="0" smtClean="0"/>
              <a:t> and Open Licences</a:t>
            </a:r>
            <a:endParaRPr lang="en-GB" b="1" dirty="0"/>
          </a:p>
        </p:txBody>
      </p:sp>
    </p:spTree>
    <p:extLst>
      <p:ext uri="{BB962C8B-B14F-4D97-AF65-F5344CB8AC3E}">
        <p14:creationId xmlns:p14="http://schemas.microsoft.com/office/powerpoint/2010/main" val="195111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264695"/>
          </a:xfrm>
        </p:spPr>
        <p:txBody>
          <a:bodyPr>
            <a:noAutofit/>
          </a:bodyPr>
          <a:lstStyle/>
          <a:p>
            <a:pPr marL="541338" lvl="1" indent="-541338">
              <a:buFont typeface="Wingdings" panose="05000000000000000000" pitchFamily="2" charset="2"/>
              <a:buChar char="Ø"/>
            </a:pPr>
            <a:r>
              <a:rPr lang="en-GB" dirty="0" smtClean="0"/>
              <a:t>Helps </a:t>
            </a:r>
            <a:r>
              <a:rPr lang="en-GB" dirty="0"/>
              <a:t>reduce costs, and get the most out of existing </a:t>
            </a:r>
            <a:r>
              <a:rPr lang="en-GB" dirty="0" smtClean="0"/>
              <a:t>budgets</a:t>
            </a:r>
          </a:p>
          <a:p>
            <a:pPr marL="541338" lvl="1" indent="-541338">
              <a:buFont typeface="Wingdings" panose="05000000000000000000" pitchFamily="2" charset="2"/>
              <a:buChar char="Ø"/>
            </a:pPr>
            <a:r>
              <a:rPr lang="en-GB" dirty="0" smtClean="0"/>
              <a:t>Schools can connect to </a:t>
            </a:r>
            <a:r>
              <a:rPr lang="en-GB" dirty="0" err="1"/>
              <a:t>OER</a:t>
            </a:r>
            <a:r>
              <a:rPr lang="en-GB" dirty="0"/>
              <a:t> networks of educators and </a:t>
            </a:r>
            <a:r>
              <a:rPr lang="en-GB" dirty="0" smtClean="0"/>
              <a:t>expertise</a:t>
            </a:r>
          </a:p>
          <a:p>
            <a:pPr marL="541338" lvl="1" indent="-541338">
              <a:buFont typeface="Wingdings" panose="05000000000000000000" pitchFamily="2" charset="2"/>
              <a:buChar char="Ø"/>
            </a:pPr>
            <a:r>
              <a:rPr lang="en-GB" dirty="0" smtClean="0"/>
              <a:t>Schools can </a:t>
            </a:r>
            <a:r>
              <a:rPr lang="en-GB" dirty="0"/>
              <a:t>collaborate and share flexible learning materials </a:t>
            </a:r>
          </a:p>
          <a:p>
            <a:pPr marL="541338" lvl="1" indent="-541338">
              <a:buFont typeface="Wingdings" panose="05000000000000000000" pitchFamily="2" charset="2"/>
              <a:buChar char="Ø"/>
            </a:pPr>
            <a:r>
              <a:rPr lang="en-GB" dirty="0" smtClean="0"/>
              <a:t>Enables </a:t>
            </a:r>
            <a:r>
              <a:rPr lang="en-GB" dirty="0"/>
              <a:t>schools to work </a:t>
            </a:r>
            <a:r>
              <a:rPr lang="en-GB" dirty="0" smtClean="0"/>
              <a:t>together</a:t>
            </a:r>
          </a:p>
          <a:p>
            <a:pPr marL="541338" lvl="1" indent="-541338">
              <a:buFont typeface="Wingdings" panose="05000000000000000000" pitchFamily="2" charset="2"/>
              <a:buChar char="Ø"/>
            </a:pPr>
            <a:r>
              <a:rPr lang="en-GB" dirty="0"/>
              <a:t>P</a:t>
            </a:r>
            <a:r>
              <a:rPr lang="en-GB" dirty="0" smtClean="0"/>
              <a:t>romotes </a:t>
            </a:r>
            <a:r>
              <a:rPr lang="en-GB" dirty="0"/>
              <a:t>the </a:t>
            </a:r>
            <a:r>
              <a:rPr lang="en-GB" dirty="0" smtClean="0"/>
              <a:t>outstanding </a:t>
            </a:r>
            <a:r>
              <a:rPr lang="en-GB" dirty="0"/>
              <a:t>work that staff and schools are </a:t>
            </a:r>
            <a:r>
              <a:rPr lang="en-GB" dirty="0" smtClean="0"/>
              <a:t>doing</a:t>
            </a:r>
          </a:p>
          <a:p>
            <a:pPr marL="541338" lvl="1" indent="-541338">
              <a:buFont typeface="Wingdings" panose="05000000000000000000" pitchFamily="2" charset="2"/>
              <a:buChar char="Ø"/>
            </a:pPr>
            <a:r>
              <a:rPr lang="en-GB" dirty="0" smtClean="0"/>
              <a:t>Brings </a:t>
            </a:r>
            <a:r>
              <a:rPr lang="en-GB" dirty="0"/>
              <a:t>educators together and </a:t>
            </a:r>
            <a:r>
              <a:rPr lang="en-GB" dirty="0" smtClean="0"/>
              <a:t>supports </a:t>
            </a:r>
            <a:r>
              <a:rPr lang="en-GB" dirty="0"/>
              <a:t>school staff in achieving shared </a:t>
            </a:r>
            <a:r>
              <a:rPr lang="en-GB" dirty="0" smtClean="0"/>
              <a:t>goals</a:t>
            </a:r>
          </a:p>
          <a:p>
            <a:pPr marL="541338" lvl="1" indent="-541338">
              <a:buFont typeface="Wingdings" panose="05000000000000000000" pitchFamily="2" charset="2"/>
              <a:buChar char="Ø"/>
            </a:pPr>
            <a:r>
              <a:rPr lang="en-GB" dirty="0" smtClean="0"/>
              <a:t>Helps </a:t>
            </a:r>
            <a:r>
              <a:rPr lang="en-GB" dirty="0"/>
              <a:t>develop school </a:t>
            </a:r>
            <a:r>
              <a:rPr lang="en-GB" dirty="0" smtClean="0"/>
              <a:t>communities</a:t>
            </a:r>
          </a:p>
          <a:p>
            <a:pPr marL="541338" lvl="1" indent="-541338">
              <a:buFont typeface="Wingdings" panose="05000000000000000000" pitchFamily="2" charset="2"/>
              <a:buChar char="Ø"/>
            </a:pPr>
            <a:r>
              <a:rPr lang="en-GB" dirty="0" smtClean="0"/>
              <a:t>Invigorates teaching </a:t>
            </a:r>
            <a:r>
              <a:rPr lang="en-GB" dirty="0"/>
              <a:t>and can increase </a:t>
            </a:r>
            <a:r>
              <a:rPr lang="en-GB" dirty="0" smtClean="0"/>
              <a:t>quality</a:t>
            </a:r>
          </a:p>
        </p:txBody>
      </p:sp>
    </p:spTree>
    <p:extLst>
      <p:ext uri="{BB962C8B-B14F-4D97-AF65-F5344CB8AC3E}">
        <p14:creationId xmlns:p14="http://schemas.microsoft.com/office/powerpoint/2010/main" val="347409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12968" cy="6264696"/>
          </a:xfrm>
        </p:spPr>
        <p:txBody>
          <a:bodyPr>
            <a:noAutofit/>
          </a:bodyPr>
          <a:lstStyle/>
          <a:p>
            <a:pPr marL="631825" lvl="1" indent="-631825">
              <a:buFont typeface="Wingdings" panose="05000000000000000000" pitchFamily="2" charset="2"/>
              <a:buChar char="Ø"/>
            </a:pPr>
            <a:r>
              <a:rPr lang="en-GB" dirty="0"/>
              <a:t>Increases the pool of resources available for activities in the classroom</a:t>
            </a:r>
          </a:p>
          <a:p>
            <a:pPr marL="631825" lvl="1" indent="-631825">
              <a:buFont typeface="Wingdings" panose="05000000000000000000" pitchFamily="2" charset="2"/>
              <a:buChar char="Ø"/>
            </a:pPr>
            <a:r>
              <a:rPr lang="en-GB" dirty="0" smtClean="0"/>
              <a:t>Supports </a:t>
            </a:r>
            <a:r>
              <a:rPr lang="en-GB" dirty="0"/>
              <a:t>differentiation more easily,</a:t>
            </a:r>
          </a:p>
          <a:p>
            <a:pPr marL="631825" lvl="1" indent="-631825">
              <a:buFont typeface="Wingdings" panose="05000000000000000000" pitchFamily="2" charset="2"/>
              <a:buChar char="Ø"/>
            </a:pPr>
            <a:r>
              <a:rPr lang="en-GB" dirty="0"/>
              <a:t>Increases the variety of classroom activities</a:t>
            </a:r>
          </a:p>
          <a:p>
            <a:pPr marL="631825" lvl="1" indent="-631825">
              <a:buFont typeface="Wingdings" panose="05000000000000000000" pitchFamily="2" charset="2"/>
              <a:buChar char="Ø"/>
            </a:pPr>
            <a:r>
              <a:rPr lang="en-GB" dirty="0"/>
              <a:t>Helps to provide extension tasks</a:t>
            </a:r>
          </a:p>
          <a:p>
            <a:pPr marL="631825" lvl="1" indent="-631825">
              <a:buFont typeface="Wingdings" panose="05000000000000000000" pitchFamily="2" charset="2"/>
              <a:buChar char="Ø"/>
            </a:pPr>
            <a:r>
              <a:rPr lang="en-GB" dirty="0"/>
              <a:t>Increases the availability of free-to-access resources and supplementary materials available to learners</a:t>
            </a:r>
          </a:p>
          <a:p>
            <a:pPr marL="631825" lvl="1" indent="-631825">
              <a:buFont typeface="Wingdings" panose="05000000000000000000" pitchFamily="2" charset="2"/>
              <a:buChar char="Ø"/>
            </a:pPr>
            <a:r>
              <a:rPr lang="en-GB" dirty="0"/>
              <a:t>Supports independent learning, providing educationally focused materials in areas young people are interested in learning more about, which might not be covered by the school curriculum</a:t>
            </a:r>
          </a:p>
          <a:p>
            <a:pPr marL="631825" lvl="1" indent="-631825">
              <a:buFont typeface="Wingdings" panose="05000000000000000000" pitchFamily="2" charset="2"/>
              <a:buChar char="Ø"/>
            </a:pPr>
            <a:r>
              <a:rPr lang="en-GB" dirty="0"/>
              <a:t>Makes resources available to learners </a:t>
            </a:r>
            <a:r>
              <a:rPr lang="en-GB" dirty="0" smtClean="0"/>
              <a:t>globally</a:t>
            </a:r>
            <a:endParaRPr lang="en-GB" dirty="0"/>
          </a:p>
        </p:txBody>
      </p:sp>
    </p:spTree>
    <p:extLst>
      <p:ext uri="{BB962C8B-B14F-4D97-AF65-F5344CB8AC3E}">
        <p14:creationId xmlns:p14="http://schemas.microsoft.com/office/powerpoint/2010/main" val="334130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te and use OER to widen access to education at all levels, both&#10;formal and non-formal, in a perspective of lifelong learning, thus&#10;contributing to social inclusion, gender equity and special needs&#10;education. Improve both cost-efficiency and quality of teaching and&#10;learning outcomes through greater use of OER." title="The UNESCO 2012 Paris OER Declaration states that UNESCO member states (including the UK) shou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08" y="1772816"/>
            <a:ext cx="8856984" cy="3456384"/>
          </a:xfrm>
          <a:prstGeom prst="rect">
            <a:avLst/>
          </a:prstGeom>
        </p:spPr>
      </p:pic>
      <p:sp>
        <p:nvSpPr>
          <p:cNvPr id="3" name="Title 2"/>
          <p:cNvSpPr>
            <a:spLocks noGrp="1"/>
          </p:cNvSpPr>
          <p:nvPr>
            <p:ph type="title"/>
          </p:nvPr>
        </p:nvSpPr>
        <p:spPr/>
        <p:txBody>
          <a:bodyPr/>
          <a:lstStyle/>
          <a:p>
            <a:r>
              <a:rPr lang="en-GB" dirty="0" smtClean="0"/>
              <a:t>UNESCO (2012)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93987"/>
            <a:ext cx="7772400" cy="1470025"/>
          </a:xfrm>
        </p:spPr>
        <p:txBody>
          <a:bodyPr/>
          <a:lstStyle/>
          <a:p>
            <a:r>
              <a:rPr lang="en-GB" b="1" dirty="0" smtClean="0"/>
              <a:t>Permission and Policy</a:t>
            </a:r>
            <a:endParaRPr lang="en-GB" b="1"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9900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creenshot of the OER Guidance Openly Licensing and sharing your resources"/>
          <p:cNvPicPr>
            <a:picLocks noChangeAspect="1"/>
          </p:cNvPicPr>
          <p:nvPr/>
        </p:nvPicPr>
        <p:blipFill rotWithShape="1">
          <a:blip r:embed="rId2">
            <a:extLst>
              <a:ext uri="{28A0092B-C50C-407E-A947-70E740481C1C}">
                <a14:useLocalDpi xmlns:a14="http://schemas.microsoft.com/office/drawing/2010/main" val="0"/>
              </a:ext>
            </a:extLst>
          </a:blip>
          <a:srcRect l="45151" t="41653" r="3467"/>
          <a:stretch/>
        </p:blipFill>
        <p:spPr>
          <a:xfrm>
            <a:off x="228296" y="764704"/>
            <a:ext cx="8592176" cy="5894993"/>
          </a:xfrm>
          <a:prstGeom prst="rect">
            <a:avLst/>
          </a:prstGeom>
        </p:spPr>
      </p:pic>
    </p:spTree>
    <p:extLst>
      <p:ext uri="{BB962C8B-B14F-4D97-AF65-F5344CB8AC3E}">
        <p14:creationId xmlns:p14="http://schemas.microsoft.com/office/powerpoint/2010/main" val="4022544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9"/>
            <a:ext cx="8640960" cy="5904656"/>
          </a:xfrm>
        </p:spPr>
        <p:txBody>
          <a:bodyPr>
            <a:noAutofit/>
          </a:bodyPr>
          <a:lstStyle/>
          <a:p>
            <a:r>
              <a:rPr lang="en-GB" sz="2800" dirty="0" smtClean="0"/>
              <a:t>Leicester </a:t>
            </a:r>
            <a:r>
              <a:rPr lang="en-GB" sz="2800" dirty="0"/>
              <a:t>City </a:t>
            </a:r>
            <a:r>
              <a:rPr lang="en-GB" sz="2800" dirty="0" smtClean="0"/>
              <a:t>Council has given </a:t>
            </a:r>
            <a:r>
              <a:rPr lang="en-GB" sz="2800" dirty="0"/>
              <a:t>permission for staff at community &amp;</a:t>
            </a:r>
            <a:r>
              <a:rPr lang="en-GB" sz="2800" dirty="0" smtClean="0"/>
              <a:t> </a:t>
            </a:r>
            <a:r>
              <a:rPr lang="en-GB" sz="2800" dirty="0"/>
              <a:t>voluntary controlled schools in the city to openly license the educational resources they produce in the line of their </a:t>
            </a:r>
            <a:r>
              <a:rPr lang="en-GB" sz="2800" dirty="0" smtClean="0"/>
              <a:t>employment</a:t>
            </a:r>
            <a:r>
              <a:rPr lang="en-GB" sz="2800" dirty="0" smtClean="0"/>
              <a:t>.</a:t>
            </a:r>
          </a:p>
          <a:p>
            <a:r>
              <a:rPr lang="en-GB" sz="2800" dirty="0"/>
              <a:t>What about voluntary aided </a:t>
            </a:r>
            <a:r>
              <a:rPr lang="en-GB" sz="2800" dirty="0" smtClean="0"/>
              <a:t>schools and </a:t>
            </a:r>
            <a:r>
              <a:rPr lang="en-GB" sz="2800" dirty="0"/>
              <a:t>academies</a:t>
            </a:r>
            <a:r>
              <a:rPr lang="en-GB" sz="2800" dirty="0" smtClean="0"/>
              <a:t>?</a:t>
            </a:r>
          </a:p>
          <a:p>
            <a:pPr marL="627063" lvl="1"/>
            <a:r>
              <a:rPr lang="en-GB" sz="2400" dirty="0"/>
              <a:t>The Governing Body is the legal and beneficial owner of the copyright of materials produced by an employee in the line of their employment. </a:t>
            </a:r>
          </a:p>
          <a:p>
            <a:pPr marL="627063" lvl="1"/>
            <a:r>
              <a:rPr lang="en-GB" sz="2400" dirty="0"/>
              <a:t>The Governing Body retains copyright ownership of works  produced, unless a specific agreement has been made. </a:t>
            </a:r>
          </a:p>
          <a:p>
            <a:pPr marL="627063" lvl="1"/>
            <a:r>
              <a:rPr lang="en-GB" sz="2400" dirty="0" smtClean="0"/>
              <a:t>Materials </a:t>
            </a:r>
            <a:r>
              <a:rPr lang="en-GB" sz="2400" dirty="0"/>
              <a:t>produced outside of </a:t>
            </a:r>
            <a:r>
              <a:rPr lang="en-GB" sz="2400" dirty="0" smtClean="0"/>
              <a:t>work that are </a:t>
            </a:r>
            <a:r>
              <a:rPr lang="en-GB" sz="2400" dirty="0"/>
              <a:t>not organised or paid for by the Governing </a:t>
            </a:r>
            <a:r>
              <a:rPr lang="en-GB" sz="2400" dirty="0" smtClean="0"/>
              <a:t>Body, </a:t>
            </a:r>
            <a:r>
              <a:rPr lang="en-GB" sz="2400" dirty="0"/>
              <a:t>and completed in the employee’s own time, </a:t>
            </a:r>
            <a:r>
              <a:rPr lang="en-GB" sz="2400" dirty="0" smtClean="0"/>
              <a:t>belong </a:t>
            </a:r>
            <a:r>
              <a:rPr lang="en-GB" sz="2400" dirty="0"/>
              <a:t>to the employee. </a:t>
            </a:r>
          </a:p>
          <a:p>
            <a:pPr lvl="1"/>
            <a:endParaRPr lang="en-GB" dirty="0"/>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3784087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640960" cy="5976664"/>
          </a:xfrm>
        </p:spPr>
        <p:txBody>
          <a:bodyPr>
            <a:noAutofit/>
          </a:bodyPr>
          <a:lstStyle/>
          <a:p>
            <a:r>
              <a:rPr lang="en-GB" sz="2800" dirty="0"/>
              <a:t>What about voluntary aided </a:t>
            </a:r>
            <a:r>
              <a:rPr lang="en-GB" sz="2800" dirty="0" smtClean="0"/>
              <a:t>schools and academies?</a:t>
            </a:r>
            <a:endParaRPr lang="en-GB" sz="2800" dirty="0"/>
          </a:p>
          <a:p>
            <a:pPr lvl="1"/>
            <a:r>
              <a:rPr lang="en-GB" sz="2400" dirty="0" smtClean="0"/>
              <a:t>Students own the copyright of materials they produce.</a:t>
            </a:r>
          </a:p>
          <a:p>
            <a:pPr lvl="1"/>
            <a:r>
              <a:rPr lang="en-GB" sz="2400" dirty="0" smtClean="0"/>
              <a:t>Legally, </a:t>
            </a:r>
            <a:r>
              <a:rPr lang="en-GB" sz="2400" dirty="0"/>
              <a:t>unless an agreement is already in place, staff should obtain permission from </a:t>
            </a:r>
            <a:r>
              <a:rPr lang="en-GB" sz="2400" dirty="0" smtClean="0"/>
              <a:t>the Governing Body  </a:t>
            </a:r>
            <a:r>
              <a:rPr lang="en-GB" sz="2400" dirty="0"/>
              <a:t>to apply any additional permissions to their </a:t>
            </a:r>
            <a:r>
              <a:rPr lang="en-GB" sz="2400" dirty="0" smtClean="0"/>
              <a:t>work, </a:t>
            </a:r>
            <a:r>
              <a:rPr lang="en-GB" sz="2400" dirty="0"/>
              <a:t>or to share work on web-based resource </a:t>
            </a:r>
            <a:r>
              <a:rPr lang="en-GB" sz="2400" dirty="0" smtClean="0"/>
              <a:t>sites.</a:t>
            </a:r>
          </a:p>
          <a:p>
            <a:pPr lvl="1"/>
            <a:r>
              <a:rPr lang="en-GB" sz="2400" dirty="0" smtClean="0"/>
              <a:t>Staff do not </a:t>
            </a:r>
            <a:r>
              <a:rPr lang="en-GB" sz="2400" dirty="0"/>
              <a:t>have an automatic right to take copies of their work from one employer to another. </a:t>
            </a:r>
            <a:endParaRPr lang="en-GB" sz="2400" dirty="0" smtClean="0"/>
          </a:p>
          <a:p>
            <a:pPr lvl="1"/>
            <a:r>
              <a:rPr lang="en-GB" sz="2400" dirty="0" smtClean="0"/>
              <a:t>Putting </a:t>
            </a:r>
            <a:r>
              <a:rPr lang="en-GB" sz="2400" dirty="0"/>
              <a:t>agreements in place to openly license work makes sharing and accessing resources </a:t>
            </a:r>
            <a:r>
              <a:rPr lang="en-GB" sz="2400" dirty="0" smtClean="0"/>
              <a:t>simpler.</a:t>
            </a:r>
            <a:endParaRPr lang="en-GB" sz="2400" dirty="0"/>
          </a:p>
        </p:txBody>
      </p:sp>
    </p:spTree>
    <p:extLst>
      <p:ext uri="{BB962C8B-B14F-4D97-AF65-F5344CB8AC3E}">
        <p14:creationId xmlns:p14="http://schemas.microsoft.com/office/powerpoint/2010/main" val="389371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64904"/>
            <a:ext cx="7772400" cy="1470025"/>
          </a:xfrm>
        </p:spPr>
        <p:txBody>
          <a:bodyPr/>
          <a:lstStyle/>
          <a:p>
            <a:r>
              <a:rPr lang="en-GB" b="1" dirty="0" smtClean="0"/>
              <a:t>Creative Commons Licences</a:t>
            </a:r>
            <a:endParaRPr lang="en-GB" b="1" dirty="0"/>
          </a:p>
        </p:txBody>
      </p:sp>
    </p:spTree>
    <p:extLst>
      <p:ext uri="{BB962C8B-B14F-4D97-AF65-F5344CB8AC3E}">
        <p14:creationId xmlns:p14="http://schemas.microsoft.com/office/powerpoint/2010/main" val="1664517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362" t="35783" r="27762" b="18403"/>
          <a:stretch/>
        </p:blipFill>
        <p:spPr bwMode="auto">
          <a:xfrm>
            <a:off x="179512" y="1844824"/>
            <a:ext cx="8640960" cy="474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title="CC-BY licence logo">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005" y="260648"/>
            <a:ext cx="4248472" cy="1492112"/>
          </a:xfrm>
          <a:prstGeom prst="rect">
            <a:avLst/>
          </a:prstGeom>
        </p:spPr>
      </p:pic>
      <p:sp>
        <p:nvSpPr>
          <p:cNvPr id="6" name="Title 1"/>
          <p:cNvSpPr>
            <a:spLocks noGrp="1"/>
          </p:cNvSpPr>
          <p:nvPr>
            <p:ph type="title"/>
          </p:nvPr>
        </p:nvSpPr>
        <p:spPr>
          <a:xfrm>
            <a:off x="497002" y="435204"/>
            <a:ext cx="4074998" cy="1143000"/>
          </a:xfrm>
        </p:spPr>
        <p:txBody>
          <a:bodyPr>
            <a:noAutofit/>
          </a:bodyPr>
          <a:lstStyle/>
          <a:p>
            <a:r>
              <a:rPr lang="en-GB" sz="2400" dirty="0" smtClean="0"/>
              <a:t/>
            </a:r>
            <a:br>
              <a:rPr lang="en-GB" sz="2400" dirty="0" smtClean="0"/>
            </a:br>
            <a:r>
              <a:rPr lang="en-GB" sz="2400" dirty="0" smtClean="0"/>
              <a:t>Creative </a:t>
            </a:r>
            <a:r>
              <a:rPr lang="en-GB" sz="2400" dirty="0"/>
              <a:t>Commons </a:t>
            </a:r>
            <a:r>
              <a:rPr lang="en-GB" sz="2400" dirty="0" smtClean="0"/>
              <a:t>Attribution </a:t>
            </a:r>
            <a:r>
              <a:rPr lang="en-GB" sz="2400" dirty="0"/>
              <a:t>4.0 </a:t>
            </a:r>
            <a:r>
              <a:rPr lang="en-GB" sz="2400" dirty="0" smtClean="0"/>
              <a:t>International (CC BY 4.0)</a:t>
            </a:r>
            <a:endParaRPr lang="en-GB" sz="2400" dirty="0"/>
          </a:p>
        </p:txBody>
      </p:sp>
    </p:spTree>
    <p:extLst>
      <p:ext uri="{BB962C8B-B14F-4D97-AF65-F5344CB8AC3E}">
        <p14:creationId xmlns:p14="http://schemas.microsoft.com/office/powerpoint/2010/main" val="239886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4"/>
            <a:ext cx="7772400" cy="1470025"/>
          </a:xfrm>
        </p:spPr>
        <p:txBody>
          <a:bodyPr/>
          <a:lstStyle/>
          <a:p>
            <a:pPr algn="ctr"/>
            <a:r>
              <a:rPr lang="en-GB" sz="4400" b="1" dirty="0" smtClean="0">
                <a:latin typeface="Calibri" panose="020F0502020204030204" pitchFamily="34" charset="0"/>
              </a:rPr>
              <a:t>Project Origins</a:t>
            </a:r>
            <a:endParaRPr lang="en-GB" sz="4400" b="1" dirty="0">
              <a:latin typeface="Calibri" panose="020F0502020204030204" pitchFamily="34" charset="0"/>
            </a:endParaRP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952342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Different types of Creative Commons licenc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20688"/>
            <a:ext cx="7175871" cy="5472608"/>
          </a:xfrm>
        </p:spPr>
      </p:pic>
      <p:pic>
        <p:nvPicPr>
          <p:cNvPr id="5" name="Picture 4" title="Public Domain logo">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420888"/>
            <a:ext cx="2110385" cy="879153"/>
          </a:xfrm>
          <a:prstGeom prst="rect">
            <a:avLst/>
          </a:prstGeom>
        </p:spPr>
      </p:pic>
    </p:spTree>
    <p:extLst>
      <p:ext uri="{BB962C8B-B14F-4D97-AF65-F5344CB8AC3E}">
        <p14:creationId xmlns:p14="http://schemas.microsoft.com/office/powerpoint/2010/main" val="3318502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a:xfrm>
            <a:off x="457200" y="1600201"/>
            <a:ext cx="8229600" cy="4925143"/>
          </a:xfrm>
        </p:spPr>
        <p:txBody>
          <a:bodyPr>
            <a:normAutofit fontScale="92500" lnSpcReduction="20000"/>
          </a:bodyPr>
          <a:lstStyle/>
          <a:p>
            <a:pPr marL="0" indent="0">
              <a:buNone/>
            </a:pPr>
            <a:r>
              <a:rPr lang="en-GB" dirty="0" smtClean="0"/>
              <a:t>“Both </a:t>
            </a:r>
            <a:r>
              <a:rPr lang="en-GB" dirty="0"/>
              <a:t>the European Commission and UK Government guidelines on the use and reuse of public sector information recommend that licences which place as few restrictions on reuse as possible (while providing acknowledgement) should be used to share publicly funded resources. </a:t>
            </a:r>
            <a:endParaRPr lang="en-GB" dirty="0" smtClean="0"/>
          </a:p>
          <a:p>
            <a:pPr marL="0" indent="0">
              <a:buNone/>
            </a:pPr>
            <a:endParaRPr lang="en-GB" dirty="0" smtClean="0"/>
          </a:p>
          <a:p>
            <a:pPr marL="0" indent="0">
              <a:buNone/>
            </a:pPr>
            <a:r>
              <a:rPr lang="en-GB" dirty="0" smtClean="0"/>
              <a:t>In </a:t>
            </a:r>
            <a:r>
              <a:rPr lang="en-GB" dirty="0"/>
              <a:t>line with these guidelines, we are using and recommending the Creative Commons Attribution licence</a:t>
            </a:r>
            <a:r>
              <a:rPr lang="en-GB" dirty="0" smtClean="0"/>
              <a:t>.”	</a:t>
            </a:r>
          </a:p>
          <a:p>
            <a:pPr marL="0" indent="0">
              <a:buNone/>
            </a:pPr>
            <a:endParaRPr lang="en-GB" dirty="0"/>
          </a:p>
          <a:p>
            <a:pPr marL="0" indent="0" algn="r">
              <a:buNone/>
            </a:pPr>
            <a:r>
              <a:rPr lang="en-GB" dirty="0" err="1" smtClean="0"/>
              <a:t>OER</a:t>
            </a:r>
            <a:r>
              <a:rPr lang="en-GB" dirty="0" smtClean="0"/>
              <a:t> Guidance For Schools</a:t>
            </a:r>
            <a:endParaRPr lang="en-GB" dirty="0"/>
          </a:p>
        </p:txBody>
      </p:sp>
    </p:spTree>
    <p:extLst>
      <p:ext uri="{BB962C8B-B14F-4D97-AF65-F5344CB8AC3E}">
        <p14:creationId xmlns:p14="http://schemas.microsoft.com/office/powerpoint/2010/main" val="4117708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93987"/>
            <a:ext cx="7772400" cy="1470025"/>
          </a:xfrm>
        </p:spPr>
        <p:txBody>
          <a:bodyPr/>
          <a:lstStyle/>
          <a:p>
            <a:r>
              <a:rPr lang="en-GB" b="1" dirty="0" smtClean="0"/>
              <a:t>Further Information</a:t>
            </a:r>
            <a:endParaRPr lang="en-GB" b="1"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78141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creenshot of Leicester City Council's Open Schools' Extranet page">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73553"/>
            <a:ext cx="8784976" cy="4915024"/>
          </a:xfrm>
          <a:prstGeom prst="rect">
            <a:avLst/>
          </a:prstGeom>
        </p:spPr>
      </p:pic>
      <p:sp>
        <p:nvSpPr>
          <p:cNvPr id="2" name="TextBox 1"/>
          <p:cNvSpPr txBox="1"/>
          <p:nvPr/>
        </p:nvSpPr>
        <p:spPr>
          <a:xfrm>
            <a:off x="395536" y="5531130"/>
            <a:ext cx="8352928" cy="523220"/>
          </a:xfrm>
          <a:prstGeom prst="rect">
            <a:avLst/>
          </a:prstGeom>
          <a:noFill/>
        </p:spPr>
        <p:txBody>
          <a:bodyPr wrap="square" rtlCol="0">
            <a:spAutoFit/>
          </a:bodyPr>
          <a:lstStyle/>
          <a:p>
            <a:pPr algn="ctr"/>
            <a:r>
              <a:rPr lang="en-GB" sz="2800" dirty="0">
                <a:hlinkClick r:id="rId2"/>
              </a:rPr>
              <a:t>http://schools.leicester.gov.uk/ls/open-education</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4232986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 y="980728"/>
            <a:ext cx="8229600" cy="864096"/>
          </a:xfrm>
        </p:spPr>
        <p:txBody>
          <a:bodyPr>
            <a:normAutofit/>
          </a:bodyPr>
          <a:lstStyle/>
          <a:p>
            <a:pPr marL="0" indent="0" algn="ctr">
              <a:buNone/>
            </a:pPr>
            <a:r>
              <a:rPr lang="en-GB" sz="4400" dirty="0" smtClean="0"/>
              <a:t>Clarity </a:t>
            </a:r>
            <a:r>
              <a:rPr lang="en-GB" sz="4400" dirty="0" smtClean="0"/>
              <a:t>of Licensing</a:t>
            </a:r>
            <a:endParaRPr lang="en-GB"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4" y="2420888"/>
            <a:ext cx="8927772" cy="1704202"/>
          </a:xfrm>
          <a:prstGeom prst="rect">
            <a:avLst/>
          </a:prstGeom>
        </p:spPr>
      </p:pic>
      <p:sp>
        <p:nvSpPr>
          <p:cNvPr id="6" name="Rectangle 5"/>
          <p:cNvSpPr/>
          <p:nvPr/>
        </p:nvSpPr>
        <p:spPr>
          <a:xfrm>
            <a:off x="179512" y="4894495"/>
            <a:ext cx="8820370" cy="1477328"/>
          </a:xfrm>
          <a:prstGeom prst="rect">
            <a:avLst/>
          </a:prstGeom>
        </p:spPr>
        <p:txBody>
          <a:bodyPr wrap="square">
            <a:spAutoFit/>
          </a:bodyPr>
          <a:lstStyle/>
          <a:p>
            <a:pPr algn="ctr"/>
            <a:r>
              <a:rPr lang="en-GB" dirty="0" smtClean="0"/>
              <a:t>Presentation to Governors (2015) by Christine Turner English Martyrs’ Catholic School </a:t>
            </a:r>
            <a:r>
              <a:rPr lang="en-GB" dirty="0"/>
              <a:t>shared </a:t>
            </a:r>
            <a:r>
              <a:rPr lang="en-GB" dirty="0" smtClean="0"/>
              <a:t>under a </a:t>
            </a:r>
            <a:r>
              <a:rPr lang="en-GB" dirty="0">
                <a:hlinkClick r:id="rId3"/>
              </a:rPr>
              <a:t>CC-BY </a:t>
            </a:r>
            <a:r>
              <a:rPr lang="en-GB" dirty="0" smtClean="0">
                <a:hlinkClick r:id="rId3"/>
              </a:rPr>
              <a:t>4.0</a:t>
            </a:r>
            <a:r>
              <a:rPr lang="en-GB" dirty="0" smtClean="0"/>
              <a:t> licence.</a:t>
            </a:r>
          </a:p>
          <a:p>
            <a:pPr algn="ctr"/>
            <a:endParaRPr lang="en-GB" dirty="0"/>
          </a:p>
          <a:p>
            <a:pPr algn="ctr"/>
            <a:r>
              <a:rPr lang="en-GB" dirty="0" smtClean="0"/>
              <a:t>Adapted from:  Open </a:t>
            </a:r>
            <a:r>
              <a:rPr lang="en-GB" dirty="0"/>
              <a:t>Schools Governors Briefing (2015) by </a:t>
            </a:r>
            <a:r>
              <a:rPr lang="en-GB" dirty="0">
                <a:hlinkClick r:id="rId4"/>
              </a:rPr>
              <a:t>Josie Fraser/Leicester City Council </a:t>
            </a:r>
            <a:r>
              <a:rPr lang="en-GB" dirty="0"/>
              <a:t>shared under </a:t>
            </a:r>
            <a:r>
              <a:rPr lang="en-GB" dirty="0">
                <a:hlinkClick r:id="rId3"/>
              </a:rPr>
              <a:t>CC-BY 4.0</a:t>
            </a:r>
            <a:endParaRPr lang="en-GB" dirty="0"/>
          </a:p>
        </p:txBody>
      </p:sp>
    </p:spTree>
    <p:extLst>
      <p:ext uri="{BB962C8B-B14F-4D97-AF65-F5344CB8AC3E}">
        <p14:creationId xmlns:p14="http://schemas.microsoft.com/office/powerpoint/2010/main" val="363001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Screenshot of the DigiLit Leicester blog site">
            <a:hlinkClick r:id="rId2"/>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506" t="11237" r="30060" b="12320"/>
          <a:stretch/>
        </p:blipFill>
        <p:spPr>
          <a:xfrm>
            <a:off x="395536" y="620688"/>
            <a:ext cx="8208912" cy="5904656"/>
          </a:xfrm>
        </p:spPr>
      </p:pic>
      <p:sp>
        <p:nvSpPr>
          <p:cNvPr id="2" name="Title 1"/>
          <p:cNvSpPr>
            <a:spLocks noGrp="1"/>
          </p:cNvSpPr>
          <p:nvPr>
            <p:ph type="title"/>
          </p:nvPr>
        </p:nvSpPr>
        <p:spPr>
          <a:xfrm>
            <a:off x="323528" y="2852936"/>
            <a:ext cx="8363272" cy="1080120"/>
          </a:xfrm>
          <a:solidFill>
            <a:schemeClr val="bg1"/>
          </a:solidFill>
        </p:spPr>
        <p:txBody>
          <a:bodyPr/>
          <a:lstStyle/>
          <a:p>
            <a:r>
              <a:rPr lang="en-GB" dirty="0" smtClean="0"/>
              <a:t>www.digilitleic.com</a:t>
            </a:r>
            <a:endParaRPr lang="en-GB" dirty="0"/>
          </a:p>
        </p:txBody>
      </p:sp>
    </p:spTree>
    <p:extLst>
      <p:ext uri="{BB962C8B-B14F-4D97-AF65-F5344CB8AC3E}">
        <p14:creationId xmlns:p14="http://schemas.microsoft.com/office/powerpoint/2010/main" val="2114668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93987"/>
            <a:ext cx="7772400" cy="1470025"/>
          </a:xfrm>
        </p:spPr>
        <p:txBody>
          <a:bodyPr/>
          <a:lstStyle/>
          <a:p>
            <a:r>
              <a:rPr lang="en-GB" b="1" dirty="0" smtClean="0"/>
              <a:t>Open Educational Resources (</a:t>
            </a:r>
            <a:r>
              <a:rPr lang="en-GB" b="1" dirty="0" err="1" smtClean="0"/>
              <a:t>OER</a:t>
            </a:r>
            <a:r>
              <a:rPr lang="en-GB" b="1" dirty="0" smtClean="0"/>
              <a:t>)</a:t>
            </a:r>
            <a:endParaRPr lang="en-GB" b="1" dirty="0"/>
          </a:p>
        </p:txBody>
      </p:sp>
    </p:spTree>
    <p:extLst>
      <p:ext uri="{BB962C8B-B14F-4D97-AF65-F5344CB8AC3E}">
        <p14:creationId xmlns:p14="http://schemas.microsoft.com/office/powerpoint/2010/main" val="346677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OER Guidance for Schools - Guidance Document 1"/>
          <p:cNvPicPr>
            <a:picLocks noChangeAspect="1"/>
          </p:cNvPicPr>
          <p:nvPr/>
        </p:nvPicPr>
        <p:blipFill rotWithShape="1">
          <a:blip r:embed="rId2">
            <a:extLst>
              <a:ext uri="{28A0092B-C50C-407E-A947-70E740481C1C}">
                <a14:useLocalDpi xmlns:a14="http://schemas.microsoft.com/office/drawing/2010/main" val="0"/>
              </a:ext>
            </a:extLst>
          </a:blip>
          <a:srcRect l="46957" t="52927" r="5443" b="12061"/>
          <a:stretch/>
        </p:blipFill>
        <p:spPr>
          <a:xfrm>
            <a:off x="107504" y="620688"/>
            <a:ext cx="8856984" cy="5976664"/>
          </a:xfrm>
          <a:prstGeom prst="rect">
            <a:avLst/>
          </a:prstGeom>
        </p:spPr>
      </p:pic>
    </p:spTree>
    <p:extLst>
      <p:ext uri="{BB962C8B-B14F-4D97-AF65-F5344CB8AC3E}">
        <p14:creationId xmlns:p14="http://schemas.microsoft.com/office/powerpoint/2010/main" val="3723642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564904"/>
            <a:ext cx="7772400" cy="1470025"/>
          </a:xfrm>
        </p:spPr>
        <p:txBody>
          <a:bodyPr/>
          <a:lstStyle/>
          <a:p>
            <a:r>
              <a:rPr lang="en-GB" b="1" dirty="0" smtClean="0"/>
              <a:t>Open Licences</a:t>
            </a:r>
            <a:endParaRPr lang="en-GB" b="1" dirty="0"/>
          </a:p>
        </p:txBody>
      </p:sp>
      <p:sp>
        <p:nvSpPr>
          <p:cNvPr id="7" name="Subtitle 6"/>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465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title="OER Guidance for Schools 2 - Understanding Open Licensing"/>
          <p:cNvPicPr>
            <a:picLocks noChangeAspect="1"/>
          </p:cNvPicPr>
          <p:nvPr/>
        </p:nvPicPr>
        <p:blipFill rotWithShape="1">
          <a:blip r:embed="rId2">
            <a:extLst>
              <a:ext uri="{28A0092B-C50C-407E-A947-70E740481C1C}">
                <a14:useLocalDpi xmlns:a14="http://schemas.microsoft.com/office/drawing/2010/main" val="0"/>
              </a:ext>
            </a:extLst>
          </a:blip>
          <a:srcRect l="36786" t="49320" r="4625" b="14345"/>
          <a:stretch/>
        </p:blipFill>
        <p:spPr>
          <a:xfrm>
            <a:off x="215516" y="476672"/>
            <a:ext cx="8712968" cy="5904656"/>
          </a:xfrm>
          <a:prstGeom prst="rect">
            <a:avLst/>
          </a:prstGeom>
        </p:spPr>
      </p:pic>
    </p:spTree>
    <p:extLst>
      <p:ext uri="{BB962C8B-B14F-4D97-AF65-F5344CB8AC3E}">
        <p14:creationId xmlns:p14="http://schemas.microsoft.com/office/powerpoint/2010/main" val="903828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39552" y="836712"/>
            <a:ext cx="7848872" cy="5400600"/>
          </a:xfrm>
        </p:spPr>
        <p:txBody>
          <a:bodyPr>
            <a:normAutofit lnSpcReduction="10000"/>
          </a:bodyPr>
          <a:lstStyle/>
          <a:p>
            <a:pPr marL="0" indent="0">
              <a:buNone/>
            </a:pPr>
            <a:r>
              <a:rPr lang="en-GB" sz="4000" dirty="0" smtClean="0"/>
              <a:t>“Open licences, including the Creative Commons licences, provide educators and everyone else with a clear, simple way to specify how resources can be used and reused, and how the work should be credited.” </a:t>
            </a:r>
            <a:endParaRPr lang="en-GB" sz="4000" dirty="0" smtClean="0"/>
          </a:p>
          <a:p>
            <a:pPr marL="0" indent="0">
              <a:buNone/>
            </a:pPr>
            <a:endParaRPr lang="en-GB" sz="4000" dirty="0"/>
          </a:p>
          <a:p>
            <a:pPr marL="0" indent="0" algn="r">
              <a:buNone/>
            </a:pPr>
            <a:r>
              <a:rPr lang="en-GB" sz="4000" dirty="0" err="1" smtClean="0"/>
              <a:t>OER</a:t>
            </a:r>
            <a:r>
              <a:rPr lang="en-GB" sz="4000" dirty="0" smtClean="0"/>
              <a:t> </a:t>
            </a:r>
            <a:r>
              <a:rPr lang="en-GB" sz="4000" dirty="0" smtClean="0"/>
              <a:t>Guidance for Schools</a:t>
            </a:r>
            <a:endParaRPr lang="en-GB" sz="4000" dirty="0"/>
          </a:p>
        </p:txBody>
      </p:sp>
    </p:spTree>
    <p:extLst>
      <p:ext uri="{BB962C8B-B14F-4D97-AF65-F5344CB8AC3E}">
        <p14:creationId xmlns:p14="http://schemas.microsoft.com/office/powerpoint/2010/main" val="1002796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577484"/>
          </a:xfrm>
        </p:spPr>
        <p:txBody>
          <a:bodyPr>
            <a:normAutofit fontScale="92500" lnSpcReduction="20000"/>
          </a:bodyPr>
          <a:lstStyle/>
          <a:p>
            <a:pPr marL="0" indent="0">
              <a:buNone/>
            </a:pPr>
            <a:r>
              <a:rPr lang="en-GB" dirty="0" smtClean="0"/>
              <a:t>“</a:t>
            </a:r>
            <a:r>
              <a:rPr lang="en-GB" dirty="0" err="1" smtClean="0"/>
              <a:t>OER</a:t>
            </a:r>
            <a:r>
              <a:rPr lang="en-GB" dirty="0" smtClean="0"/>
              <a:t> </a:t>
            </a:r>
            <a:r>
              <a:rPr lang="en-GB" dirty="0"/>
              <a:t>provide a basis for learning resources to be produced jointly, between educators, and also between students. Collaborative learning and the co-construction of knowledge and educational resources are valuable educational approaches. </a:t>
            </a:r>
            <a:endParaRPr lang="en-GB" dirty="0" smtClean="0"/>
          </a:p>
          <a:p>
            <a:pPr marL="0" indent="0">
              <a:buNone/>
            </a:pPr>
            <a:endParaRPr lang="en-GB" dirty="0"/>
          </a:p>
          <a:p>
            <a:pPr marL="0" indent="0">
              <a:buNone/>
            </a:pPr>
            <a:r>
              <a:rPr lang="en-GB" dirty="0" smtClean="0"/>
              <a:t>The </a:t>
            </a:r>
            <a:r>
              <a:rPr lang="en-GB" dirty="0"/>
              <a:t>process of collaboratively working and creating resources is an important part of learning, and openly licensed resources make it possible for communities and individuals to collaborate with and develop work created by other communities and individuals</a:t>
            </a:r>
            <a:r>
              <a:rPr lang="en-GB" dirty="0" smtClean="0"/>
              <a:t>.”        </a:t>
            </a:r>
          </a:p>
          <a:p>
            <a:pPr marL="0" indent="0" algn="r">
              <a:buNone/>
            </a:pPr>
            <a:r>
              <a:rPr lang="en-GB" i="1" dirty="0" err="1" smtClean="0"/>
              <a:t>OER</a:t>
            </a:r>
            <a:r>
              <a:rPr lang="en-GB" i="1" dirty="0" smtClean="0"/>
              <a:t> Guidance for Schools</a:t>
            </a:r>
            <a:endParaRPr lang="en-GB" i="1" dirty="0"/>
          </a:p>
        </p:txBody>
      </p:sp>
    </p:spTree>
    <p:extLst>
      <p:ext uri="{BB962C8B-B14F-4D97-AF65-F5344CB8AC3E}">
        <p14:creationId xmlns:p14="http://schemas.microsoft.com/office/powerpoint/2010/main" val="3727088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en Knowledg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611</Words>
  <Application>Microsoft Office PowerPoint</Application>
  <PresentationFormat>On-screen Show (4:3)</PresentationFormat>
  <Paragraphs>56</Paragraphs>
  <Slides>24</Slides>
  <Notes>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Open Knowledge</vt:lpstr>
      <vt:lpstr>PowerPoint Presentation</vt:lpstr>
      <vt:lpstr>Project Origins</vt:lpstr>
      <vt:lpstr>www.digilitleic.com</vt:lpstr>
      <vt:lpstr>Open Educational Resources (OER)</vt:lpstr>
      <vt:lpstr>PowerPoint Presentation</vt:lpstr>
      <vt:lpstr>Open Licences</vt:lpstr>
      <vt:lpstr>PowerPoint Presentation</vt:lpstr>
      <vt:lpstr>PowerPoint Presentation</vt:lpstr>
      <vt:lpstr>PowerPoint Presentation</vt:lpstr>
      <vt:lpstr>Benefits of OER and Open Licences</vt:lpstr>
      <vt:lpstr>PowerPoint Presentation</vt:lpstr>
      <vt:lpstr>PowerPoint Presentation</vt:lpstr>
      <vt:lpstr>UNESCO (2012)</vt:lpstr>
      <vt:lpstr>Permission and Policy</vt:lpstr>
      <vt:lpstr>PowerPoint Presentation</vt:lpstr>
      <vt:lpstr>PowerPoint Presentation</vt:lpstr>
      <vt:lpstr>PowerPoint Presentation</vt:lpstr>
      <vt:lpstr>Creative Commons Licences</vt:lpstr>
      <vt:lpstr> Creative Commons Attribution 4.0 International (CC BY 4.0)</vt:lpstr>
      <vt:lpstr>PowerPoint Presentation</vt:lpstr>
      <vt:lpstr>Recommendations</vt:lpstr>
      <vt:lpstr>Further Information</vt:lpstr>
      <vt:lpstr>PowerPoint Presentation</vt:lpstr>
      <vt:lpstr>PowerPoint Presentation</vt:lpstr>
    </vt:vector>
  </TitlesOfParts>
  <Company>Leicester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Schools Workshop</dc:title>
  <dc:creator>Josie Fraser</dc:creator>
  <cp:lastModifiedBy>Christine</cp:lastModifiedBy>
  <cp:revision>67</cp:revision>
  <cp:lastPrinted>2015-11-06T18:43:59Z</cp:lastPrinted>
  <dcterms:created xsi:type="dcterms:W3CDTF">2015-01-26T10:52:09Z</dcterms:created>
  <dcterms:modified xsi:type="dcterms:W3CDTF">2015-11-06T18:44:37Z</dcterms:modified>
</cp:coreProperties>
</file>