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7"/>
  </p:notesMasterIdLst>
  <p:handoutMasterIdLst>
    <p:handoutMasterId r:id="rId18"/>
  </p:handoutMasterIdLst>
  <p:sldIdLst>
    <p:sldId id="270" r:id="rId2"/>
    <p:sldId id="265" r:id="rId3"/>
    <p:sldId id="271" r:id="rId4"/>
    <p:sldId id="258" r:id="rId5"/>
    <p:sldId id="266" r:id="rId6"/>
    <p:sldId id="268" r:id="rId7"/>
    <p:sldId id="259" r:id="rId8"/>
    <p:sldId id="256" r:id="rId9"/>
    <p:sldId id="263" r:id="rId10"/>
    <p:sldId id="260" r:id="rId11"/>
    <p:sldId id="261" r:id="rId12"/>
    <p:sldId id="262" r:id="rId13"/>
    <p:sldId id="272" r:id="rId14"/>
    <p:sldId id="267" r:id="rId15"/>
    <p:sldId id="269" r:id="rId16"/>
  </p:sldIdLst>
  <p:sldSz cx="9144000" cy="6858000" type="screen4x3"/>
  <p:notesSz cx="6858000"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3633"/>
          </a:xfrm>
          <a:prstGeom prst="rect">
            <a:avLst/>
          </a:prstGeom>
        </p:spPr>
        <p:txBody>
          <a:bodyPr vert="horz" lIns="91440" tIns="45720" rIns="91440" bIns="45720" rtlCol="0"/>
          <a:lstStyle>
            <a:lvl1pPr algn="r">
              <a:defRPr sz="1200"/>
            </a:lvl1pPr>
          </a:lstStyle>
          <a:p>
            <a:fld id="{6EFAE7AC-944C-4BBD-9574-7CAF72A265DF}" type="datetimeFigureOut">
              <a:rPr lang="en-GB" smtClean="0"/>
              <a:t>03/01/2016</a:t>
            </a:fld>
            <a:endParaRPr lang="en-GB"/>
          </a:p>
        </p:txBody>
      </p:sp>
      <p:sp>
        <p:nvSpPr>
          <p:cNvPr id="4" name="Footer Placeholder 3"/>
          <p:cNvSpPr>
            <a:spLocks noGrp="1"/>
          </p:cNvSpPr>
          <p:nvPr>
            <p:ph type="ftr" sz="quarter" idx="2"/>
          </p:nvPr>
        </p:nvSpPr>
        <p:spPr>
          <a:xfrm>
            <a:off x="0" y="9377316"/>
            <a:ext cx="2971800"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377316"/>
            <a:ext cx="2971800" cy="493633"/>
          </a:xfrm>
          <a:prstGeom prst="rect">
            <a:avLst/>
          </a:prstGeom>
        </p:spPr>
        <p:txBody>
          <a:bodyPr vert="horz" lIns="91440" tIns="45720" rIns="91440" bIns="45720" rtlCol="0" anchor="b"/>
          <a:lstStyle>
            <a:lvl1pPr algn="r">
              <a:defRPr sz="1200"/>
            </a:lvl1pPr>
          </a:lstStyle>
          <a:p>
            <a:fld id="{1BBAE614-B3DA-42D2-ADC1-F720005B168F}" type="slidenum">
              <a:rPr lang="en-GB" smtClean="0"/>
              <a:t>‹#›</a:t>
            </a:fld>
            <a:endParaRPr lang="en-GB"/>
          </a:p>
        </p:txBody>
      </p:sp>
    </p:spTree>
    <p:extLst>
      <p:ext uri="{BB962C8B-B14F-4D97-AF65-F5344CB8AC3E}">
        <p14:creationId xmlns:p14="http://schemas.microsoft.com/office/powerpoint/2010/main" val="34230220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3633"/>
          </a:xfrm>
          <a:prstGeom prst="rect">
            <a:avLst/>
          </a:prstGeom>
        </p:spPr>
        <p:txBody>
          <a:bodyPr vert="horz" lIns="91440" tIns="45720" rIns="91440" bIns="45720" rtlCol="0"/>
          <a:lstStyle>
            <a:lvl1pPr algn="r">
              <a:defRPr sz="1200"/>
            </a:lvl1pPr>
          </a:lstStyle>
          <a:p>
            <a:fld id="{C0832867-640C-4505-ABA5-9255BF657A17}" type="datetimeFigureOut">
              <a:rPr lang="en-GB" smtClean="0"/>
              <a:t>03/01/2016</a:t>
            </a:fld>
            <a:endParaRPr lang="en-GB"/>
          </a:p>
        </p:txBody>
      </p:sp>
      <p:sp>
        <p:nvSpPr>
          <p:cNvPr id="4" name="Slide Image Placeholder 3"/>
          <p:cNvSpPr>
            <a:spLocks noGrp="1" noRot="1" noChangeAspect="1"/>
          </p:cNvSpPr>
          <p:nvPr>
            <p:ph type="sldImg" idx="2"/>
          </p:nvPr>
        </p:nvSpPr>
        <p:spPr>
          <a:xfrm>
            <a:off x="960438"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89515"/>
            <a:ext cx="548640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971800"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377316"/>
            <a:ext cx="2971800" cy="493633"/>
          </a:xfrm>
          <a:prstGeom prst="rect">
            <a:avLst/>
          </a:prstGeom>
        </p:spPr>
        <p:txBody>
          <a:bodyPr vert="horz" lIns="91440" tIns="45720" rIns="91440" bIns="45720" rtlCol="0" anchor="b"/>
          <a:lstStyle>
            <a:lvl1pPr algn="r">
              <a:defRPr sz="1200"/>
            </a:lvl1pPr>
          </a:lstStyle>
          <a:p>
            <a:fld id="{CCBD0AF6-D2AA-48C7-8CDA-2CDA3DA1752C}" type="slidenum">
              <a:rPr lang="en-GB" smtClean="0"/>
              <a:t>‹#›</a:t>
            </a:fld>
            <a:endParaRPr lang="en-GB"/>
          </a:p>
        </p:txBody>
      </p:sp>
    </p:spTree>
    <p:extLst>
      <p:ext uri="{BB962C8B-B14F-4D97-AF65-F5344CB8AC3E}">
        <p14:creationId xmlns:p14="http://schemas.microsoft.com/office/powerpoint/2010/main" val="416491691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967956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92B2E0B-2507-463E-8F0D-EF943AB255BE}" type="datetime1">
              <a:rPr lang="en-GB" smtClean="0"/>
              <a:t>03/01/2016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1697440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3CE497-1C9A-473B-9A48-38BE9AE4A4F5}" type="datetime1">
              <a:rPr lang="en-GB" smtClean="0"/>
              <a:t>03/01/2016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268498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DD6230-F043-490A-96D1-BD9FC3C5D71F}" type="datetime1">
              <a:rPr lang="en-GB" smtClean="0"/>
              <a:t>03/01/2016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1360162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9B3D24-12B0-40A3-AA57-CA8DA052EDF2}" type="datetime1">
              <a:rPr lang="en-GB" smtClean="0"/>
              <a:t>03/01/2016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19545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8AE378-6A97-4BD2-8E6C-D557AE04FE8C}" type="datetime1">
              <a:rPr lang="en-GB" smtClean="0"/>
              <a:t>03/01/2016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2893572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65DEF6-59C7-4F33-B780-E6E6A5DFAB31}" type="datetime1">
              <a:rPr lang="en-GB" smtClean="0"/>
              <a:t>03/01/2016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31735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597FD6-86B2-4416-BB1D-90296A034891}" type="datetime1">
              <a:rPr lang="en-GB" smtClean="0"/>
              <a:t>03/01/2016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94282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C525CF-4FAE-46D9-B207-D67EBE09A9AC}" type="datetime1">
              <a:rPr lang="en-GB" smtClean="0"/>
              <a:t>03/01/2016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121767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A57E3-B78F-4DC4-90CE-C9D2BB73B0F2}" type="datetime1">
              <a:rPr lang="en-GB" smtClean="0"/>
              <a:t>03/01/2016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119719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F585EE-E92A-4875-8067-C8B9C6221C84}" type="datetime1">
              <a:rPr lang="en-GB" smtClean="0"/>
              <a:t>03/01/2016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307102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1C0EC-316D-4348-BFD3-64F2B5379D0A}" type="datetime1">
              <a:rPr lang="en-GB" smtClean="0"/>
              <a:t>03/01/2016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B18A5D-09B7-40AB-91BB-707EFA59F115}" type="slidenum">
              <a:rPr lang="en-GB" smtClean="0"/>
              <a:t>‹#›</a:t>
            </a:fld>
            <a:endParaRPr lang="en-GB"/>
          </a:p>
        </p:txBody>
      </p:sp>
    </p:spTree>
    <p:extLst>
      <p:ext uri="{BB962C8B-B14F-4D97-AF65-F5344CB8AC3E}">
        <p14:creationId xmlns:p14="http://schemas.microsoft.com/office/powerpoint/2010/main" val="247382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57987-EA9C-4F4D-B59D-42DEB0D5EB13}" type="datetime1">
              <a:rPr lang="en-GB" smtClean="0"/>
              <a:t>03/01/2016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18A5D-09B7-40AB-91BB-707EFA59F115}" type="slidenum">
              <a:rPr lang="en-GB" smtClean="0"/>
              <a:t>‹#›</a:t>
            </a:fld>
            <a:endParaRPr lang="en-GB"/>
          </a:p>
        </p:txBody>
      </p:sp>
    </p:spTree>
    <p:extLst>
      <p:ext uri="{BB962C8B-B14F-4D97-AF65-F5344CB8AC3E}">
        <p14:creationId xmlns:p14="http://schemas.microsoft.com/office/powerpoint/2010/main" val="127385569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erschools.com/" TargetMode="External"/><Relationship Id="rId2" Type="http://schemas.openxmlformats.org/officeDocument/2006/relationships/hyperlink" Target="http://digilittleacorns.weebly.com/digilit-blo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pyrightsandwrongs.nen.gov.uk/schools-a-copyright/teacher-the-workforce-the-school-and-copyright" TargetMode="External"/><Relationship Id="rId2" Type="http://schemas.openxmlformats.org/officeDocument/2006/relationships/hyperlink" Target="http://creativecommons.org/" TargetMode="External"/><Relationship Id="rId1" Type="http://schemas.openxmlformats.org/officeDocument/2006/relationships/slideLayout" Target="../slideLayouts/slideLayout2.xml"/><Relationship Id="rId4" Type="http://schemas.openxmlformats.org/officeDocument/2006/relationships/hyperlink" Target="https://www.jisc.ac.uk/guides/intellectual-property-rights-in-a-digital-worl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hyperlink" Target="http://englishmartyrs.org/"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504" y="2130425"/>
            <a:ext cx="8928992" cy="1470025"/>
          </a:xfrm>
        </p:spPr>
        <p:txBody>
          <a:bodyPr>
            <a:noAutofit/>
          </a:bodyPr>
          <a:lstStyle/>
          <a:p>
            <a:r>
              <a:rPr lang="en-GB" b="1" dirty="0" smtClean="0">
                <a:solidFill>
                  <a:srgbClr val="CC0000"/>
                </a:solidFill>
              </a:rPr>
              <a:t>Intellectual Property Rights, Creative Commons Licenses and </a:t>
            </a:r>
            <a:r>
              <a:rPr lang="en-GB" b="1" dirty="0" err="1" smtClean="0">
                <a:solidFill>
                  <a:srgbClr val="CC0000"/>
                </a:solidFill>
              </a:rPr>
              <a:t>OERs</a:t>
            </a:r>
            <a:endParaRPr lang="en-GB" b="1" dirty="0">
              <a:solidFill>
                <a:srgbClr val="CC0000"/>
              </a:solidFill>
            </a:endParaRPr>
          </a:p>
        </p:txBody>
      </p:sp>
      <p:sp>
        <p:nvSpPr>
          <p:cNvPr id="5" name="Subtitle 4"/>
          <p:cNvSpPr>
            <a:spLocks noGrp="1"/>
          </p:cNvSpPr>
          <p:nvPr>
            <p:ph type="subTitle" idx="1"/>
          </p:nvPr>
        </p:nvSpPr>
        <p:spPr>
          <a:xfrm>
            <a:off x="1371600" y="4509120"/>
            <a:ext cx="6400800" cy="1752600"/>
          </a:xfrm>
        </p:spPr>
        <p:txBody>
          <a:bodyPr>
            <a:normAutofit/>
          </a:bodyPr>
          <a:lstStyle/>
          <a:p>
            <a:r>
              <a:rPr lang="en-GB" dirty="0" smtClean="0"/>
              <a:t>Christine Turner</a:t>
            </a:r>
          </a:p>
          <a:p>
            <a:r>
              <a:rPr lang="en-GB" dirty="0" smtClean="0"/>
              <a:t>English Martyrs’ Catholic School, Leicester</a:t>
            </a:r>
            <a:endParaRPr lang="en-GB" dirty="0"/>
          </a:p>
        </p:txBody>
      </p:sp>
      <p:sp>
        <p:nvSpPr>
          <p:cNvPr id="6" name="Rectangle 5"/>
          <p:cNvSpPr/>
          <p:nvPr/>
        </p:nvSpPr>
        <p:spPr>
          <a:xfrm>
            <a:off x="-13602" y="0"/>
            <a:ext cx="9171203" cy="792088"/>
          </a:xfrm>
          <a:prstGeom prst="rect">
            <a:avLst/>
          </a:prstGeom>
          <a:solidFill>
            <a:srgbClr val="CC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Rectangle 6"/>
          <p:cNvSpPr/>
          <p:nvPr/>
        </p:nvSpPr>
        <p:spPr>
          <a:xfrm>
            <a:off x="0" y="1196752"/>
            <a:ext cx="9171203" cy="99011"/>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Rectangle 7"/>
          <p:cNvSpPr/>
          <p:nvPr/>
        </p:nvSpPr>
        <p:spPr>
          <a:xfrm>
            <a:off x="-13602" y="836712"/>
            <a:ext cx="9171203" cy="277462"/>
          </a:xfrm>
          <a:prstGeom prst="rect">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95126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C0000"/>
                </a:solidFill>
              </a:rPr>
              <a:t>Task</a:t>
            </a:r>
            <a:endParaRPr lang="en-GB" b="1" dirty="0">
              <a:solidFill>
                <a:srgbClr val="CC0000"/>
              </a:solidFill>
            </a:endParaRPr>
          </a:p>
        </p:txBody>
      </p:sp>
      <p:sp>
        <p:nvSpPr>
          <p:cNvPr id="3" name="Content Placeholder 2"/>
          <p:cNvSpPr>
            <a:spLocks noGrp="1"/>
          </p:cNvSpPr>
          <p:nvPr>
            <p:ph idx="1"/>
          </p:nvPr>
        </p:nvSpPr>
        <p:spPr>
          <a:xfrm>
            <a:off x="457200" y="1268761"/>
            <a:ext cx="8229600" cy="3312368"/>
          </a:xfrm>
        </p:spPr>
        <p:txBody>
          <a:bodyPr>
            <a:normAutofit/>
          </a:bodyPr>
          <a:lstStyle/>
          <a:p>
            <a:r>
              <a:rPr lang="en-GB" sz="2800" dirty="0"/>
              <a:t>Here is a quick exercise to test your understanding of CC licenses. </a:t>
            </a:r>
            <a:endParaRPr lang="en-GB" sz="2800" dirty="0" smtClean="0"/>
          </a:p>
          <a:p>
            <a:r>
              <a:rPr lang="en-GB" sz="2800" dirty="0" smtClean="0"/>
              <a:t>Below </a:t>
            </a:r>
            <a:r>
              <a:rPr lang="en-GB" sz="2800" dirty="0"/>
              <a:t>are a few different kinds of icons that all mark works with different CC licenses. </a:t>
            </a:r>
            <a:endParaRPr lang="en-GB" sz="2800" dirty="0" smtClean="0"/>
          </a:p>
          <a:p>
            <a:r>
              <a:rPr lang="en-GB" sz="2800" dirty="0" smtClean="0"/>
              <a:t>For </a:t>
            </a:r>
            <a:r>
              <a:rPr lang="en-GB" sz="2800" dirty="0"/>
              <a:t>each one, explain in a sentence or two what you can and cannot do with works that someone has shared under that </a:t>
            </a:r>
            <a:r>
              <a:rPr lang="en-GB" sz="2800" dirty="0" smtClean="0"/>
              <a:t>license.</a:t>
            </a:r>
            <a:endParaRPr lang="en-GB" sz="2800" dirty="0"/>
          </a:p>
          <a:p>
            <a:endParaRPr lang="en-GB"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5111198"/>
            <a:ext cx="3838575"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734594"/>
            <a:ext cx="4222600" cy="790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64944" y="4437112"/>
            <a:ext cx="1036712" cy="103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995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b="1" dirty="0" smtClean="0">
                <a:solidFill>
                  <a:srgbClr val="CC0000"/>
                </a:solidFill>
              </a:rPr>
              <a:t>Answers</a:t>
            </a:r>
            <a:endParaRPr lang="en-GB" b="1" dirty="0">
              <a:solidFill>
                <a:srgbClr val="CC0000"/>
              </a:solidFill>
            </a:endParaRPr>
          </a:p>
        </p:txBody>
      </p:sp>
      <p:sp>
        <p:nvSpPr>
          <p:cNvPr id="3" name="Content Placeholder 2"/>
          <p:cNvSpPr>
            <a:spLocks noGrp="1"/>
          </p:cNvSpPr>
          <p:nvPr>
            <p:ph idx="1"/>
          </p:nvPr>
        </p:nvSpPr>
        <p:spPr>
          <a:xfrm>
            <a:off x="2195736" y="1268760"/>
            <a:ext cx="6768752" cy="5472608"/>
          </a:xfrm>
        </p:spPr>
        <p:txBody>
          <a:bodyPr>
            <a:noAutofit/>
          </a:bodyPr>
          <a:lstStyle/>
          <a:p>
            <a:r>
              <a:rPr lang="en-GB" sz="2400" dirty="0" smtClean="0"/>
              <a:t>One can </a:t>
            </a:r>
            <a:r>
              <a:rPr lang="en-GB" sz="2400" dirty="0"/>
              <a:t>use the </a:t>
            </a:r>
            <a:r>
              <a:rPr lang="en-GB" sz="2400" dirty="0" smtClean="0"/>
              <a:t>resource, </a:t>
            </a:r>
            <a:r>
              <a:rPr lang="en-GB" sz="2400" dirty="0"/>
              <a:t>but must give the creator credit and must not change, alter or remix the </a:t>
            </a:r>
            <a:r>
              <a:rPr lang="en-GB" sz="2400" dirty="0" smtClean="0"/>
              <a:t>resource. The user can </a:t>
            </a:r>
            <a:r>
              <a:rPr lang="en-GB" sz="2400" dirty="0"/>
              <a:t>benefit commercially from the </a:t>
            </a:r>
            <a:r>
              <a:rPr lang="en-GB" sz="2400" dirty="0" smtClean="0"/>
              <a:t>resource.</a:t>
            </a:r>
            <a:endParaRPr lang="en-GB" sz="600" dirty="0" smtClean="0"/>
          </a:p>
          <a:p>
            <a:r>
              <a:rPr lang="en-GB" sz="2400" dirty="0" smtClean="0"/>
              <a:t>One </a:t>
            </a:r>
            <a:r>
              <a:rPr lang="en-GB" sz="2400" dirty="0"/>
              <a:t>can use the </a:t>
            </a:r>
            <a:r>
              <a:rPr lang="en-GB" sz="2400" dirty="0" smtClean="0"/>
              <a:t>resource, </a:t>
            </a:r>
            <a:r>
              <a:rPr lang="en-GB" sz="2400" dirty="0"/>
              <a:t>but must give the creator credit and must not benefit </a:t>
            </a:r>
            <a:r>
              <a:rPr lang="en-GB" sz="2400" dirty="0" smtClean="0"/>
              <a:t>commercially </a:t>
            </a:r>
            <a:r>
              <a:rPr lang="en-GB" sz="2400" dirty="0"/>
              <a:t>from the </a:t>
            </a:r>
            <a:r>
              <a:rPr lang="en-GB" sz="2400" dirty="0" smtClean="0"/>
              <a:t>resource. The </a:t>
            </a:r>
            <a:r>
              <a:rPr lang="en-GB" sz="2400" dirty="0"/>
              <a:t>user may alter the </a:t>
            </a:r>
            <a:r>
              <a:rPr lang="en-GB" sz="2400" dirty="0" smtClean="0"/>
              <a:t>resource, </a:t>
            </a:r>
            <a:r>
              <a:rPr lang="en-GB" sz="2400" dirty="0"/>
              <a:t>but this new </a:t>
            </a:r>
            <a:r>
              <a:rPr lang="en-GB" sz="2400" dirty="0" smtClean="0"/>
              <a:t>altered version must </a:t>
            </a:r>
            <a:r>
              <a:rPr lang="en-GB" sz="2400" dirty="0"/>
              <a:t>have the same licenses as the </a:t>
            </a:r>
            <a:r>
              <a:rPr lang="en-GB" sz="2400" dirty="0" smtClean="0"/>
              <a:t>original.</a:t>
            </a:r>
            <a:endParaRPr lang="en-GB" sz="1000" dirty="0" smtClean="0"/>
          </a:p>
          <a:p>
            <a:r>
              <a:rPr lang="en-GB" sz="2400" dirty="0" smtClean="0"/>
              <a:t>One can </a:t>
            </a:r>
            <a:r>
              <a:rPr lang="en-GB" sz="2400" dirty="0"/>
              <a:t>use the </a:t>
            </a:r>
            <a:r>
              <a:rPr lang="en-GB" sz="2400" dirty="0" smtClean="0"/>
              <a:t>resource, </a:t>
            </a:r>
            <a:r>
              <a:rPr lang="en-GB" sz="2400" dirty="0"/>
              <a:t>but must give the creator credit. The user may alter the </a:t>
            </a:r>
            <a:r>
              <a:rPr lang="en-GB" sz="2400" dirty="0" smtClean="0"/>
              <a:t>resource, </a:t>
            </a:r>
            <a:r>
              <a:rPr lang="en-GB" sz="2400" dirty="0"/>
              <a:t>benefit </a:t>
            </a:r>
            <a:r>
              <a:rPr lang="en-GB" sz="2400" dirty="0" smtClean="0"/>
              <a:t>commercially </a:t>
            </a:r>
            <a:r>
              <a:rPr lang="en-GB" sz="2400" dirty="0"/>
              <a:t>from its </a:t>
            </a:r>
            <a:r>
              <a:rPr lang="en-GB" sz="2400" dirty="0" smtClean="0"/>
              <a:t>distribution, </a:t>
            </a:r>
            <a:r>
              <a:rPr lang="en-GB" sz="2400" dirty="0"/>
              <a:t>and make the new </a:t>
            </a:r>
            <a:r>
              <a:rPr lang="en-GB" sz="2400" dirty="0" smtClean="0"/>
              <a:t>resource </a:t>
            </a:r>
            <a:r>
              <a:rPr lang="en-GB" sz="2400" dirty="0"/>
              <a:t>with whatever licenses the user chooses.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36" y="1844824"/>
            <a:ext cx="2185566" cy="76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36" y="3428999"/>
            <a:ext cx="2310424" cy="792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5085184"/>
            <a:ext cx="1036637"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6367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C0000"/>
                </a:solidFill>
              </a:rPr>
              <a:t>Discussion Task</a:t>
            </a:r>
            <a:endParaRPr lang="en-GB" b="1" dirty="0">
              <a:solidFill>
                <a:srgbClr val="CC0000"/>
              </a:solidFill>
            </a:endParaRPr>
          </a:p>
        </p:txBody>
      </p:sp>
      <p:sp>
        <p:nvSpPr>
          <p:cNvPr id="3" name="Content Placeholder 2"/>
          <p:cNvSpPr>
            <a:spLocks noGrp="1"/>
          </p:cNvSpPr>
          <p:nvPr>
            <p:ph idx="1"/>
          </p:nvPr>
        </p:nvSpPr>
        <p:spPr/>
        <p:txBody>
          <a:bodyPr>
            <a:normAutofit fontScale="85000" lnSpcReduction="20000"/>
          </a:bodyPr>
          <a:lstStyle/>
          <a:p>
            <a:r>
              <a:rPr lang="en-GB" dirty="0"/>
              <a:t>You are a relatively obscure musician who wants as many people to discover your music as possible, but also wants to be able to reserve the commercial right to sell your work. Which license(s) might you choose?</a:t>
            </a:r>
          </a:p>
          <a:p>
            <a:r>
              <a:rPr lang="en-GB" dirty="0"/>
              <a:t>You are </a:t>
            </a:r>
            <a:r>
              <a:rPr lang="en-GB" dirty="0" smtClean="0"/>
              <a:t>a secondary school </a:t>
            </a:r>
            <a:r>
              <a:rPr lang="en-GB" dirty="0"/>
              <a:t>teacher who has created a great resource on how the solar system works, and want other teachers to benefit. Which license(s) would you choose?</a:t>
            </a:r>
          </a:p>
          <a:p>
            <a:r>
              <a:rPr lang="en-GB" dirty="0"/>
              <a:t>You are an amateur photographer who has taken photos of landmarks in your area and want them to be featured in their Wikipedia articles. Which license(s) do you choose?</a:t>
            </a:r>
          </a:p>
          <a:p>
            <a:endParaRPr lang="en-GB" dirty="0"/>
          </a:p>
        </p:txBody>
      </p:sp>
    </p:spTree>
    <p:extLst>
      <p:ext uri="{BB962C8B-B14F-4D97-AF65-F5344CB8AC3E}">
        <p14:creationId xmlns:p14="http://schemas.microsoft.com/office/powerpoint/2010/main" val="1716202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45024"/>
            <a:ext cx="8229600" cy="1143000"/>
          </a:xfrm>
        </p:spPr>
        <p:txBody>
          <a:bodyPr/>
          <a:lstStyle/>
          <a:p>
            <a:r>
              <a:rPr lang="en-GB" b="1" dirty="0" smtClean="0">
                <a:solidFill>
                  <a:srgbClr val="CC0000"/>
                </a:solidFill>
              </a:rPr>
              <a:t>Twitter</a:t>
            </a:r>
            <a:endParaRPr lang="en-GB" b="1" dirty="0">
              <a:solidFill>
                <a:srgbClr val="CC0000"/>
              </a:solidFill>
            </a:endParaRPr>
          </a:p>
        </p:txBody>
      </p:sp>
      <p:sp>
        <p:nvSpPr>
          <p:cNvPr id="3" name="Content Placeholder 2"/>
          <p:cNvSpPr>
            <a:spLocks noGrp="1"/>
          </p:cNvSpPr>
          <p:nvPr>
            <p:ph idx="1"/>
          </p:nvPr>
        </p:nvSpPr>
        <p:spPr>
          <a:xfrm>
            <a:off x="457200" y="1570038"/>
            <a:ext cx="8229600" cy="1858961"/>
          </a:xfrm>
        </p:spPr>
        <p:txBody>
          <a:bodyPr>
            <a:normAutofit/>
          </a:bodyPr>
          <a:lstStyle/>
          <a:p>
            <a:r>
              <a:rPr lang="en-GB" dirty="0" smtClean="0">
                <a:hlinkClick r:id="rId2"/>
              </a:rPr>
              <a:t>http://digilittleacorns.weebly.com/digilit-blog</a:t>
            </a:r>
            <a:endParaRPr lang="en-GB" dirty="0" smtClean="0"/>
          </a:p>
          <a:p>
            <a:endParaRPr lang="en-GB" dirty="0" smtClean="0"/>
          </a:p>
          <a:p>
            <a:r>
              <a:rPr lang="en-GB" dirty="0" smtClean="0">
                <a:hlinkClick r:id="rId3"/>
              </a:rPr>
              <a:t>www.oerschools.com</a:t>
            </a:r>
            <a:endParaRPr lang="en-GB" dirty="0" smtClean="0"/>
          </a:p>
          <a:p>
            <a:pPr marL="0" indent="0">
              <a:buNone/>
            </a:pPr>
            <a:endParaRPr lang="en-GB" dirty="0" smtClean="0"/>
          </a:p>
          <a:p>
            <a:pPr marL="0" indent="0">
              <a:buNone/>
            </a:pPr>
            <a:endParaRPr lang="en-GB"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solidFill>
                  <a:srgbClr val="CC0000"/>
                </a:solidFill>
              </a:rPr>
              <a:t>Websites and Blogs</a:t>
            </a:r>
            <a:endParaRPr lang="en-GB" b="1" dirty="0">
              <a:solidFill>
                <a:srgbClr val="CC0000"/>
              </a:solidFill>
            </a:endParaRPr>
          </a:p>
        </p:txBody>
      </p:sp>
      <p:sp>
        <p:nvSpPr>
          <p:cNvPr id="5" name="Content Placeholder 2"/>
          <p:cNvSpPr txBox="1">
            <a:spLocks/>
          </p:cNvSpPr>
          <p:nvPr/>
        </p:nvSpPr>
        <p:spPr>
          <a:xfrm>
            <a:off x="609600" y="5157192"/>
            <a:ext cx="8229600" cy="112137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a:t>
            </a:r>
            <a:r>
              <a:rPr lang="en-GB" dirty="0" err="1" smtClean="0"/>
              <a:t>digilittleacorn</a:t>
            </a:r>
            <a:endParaRPr lang="en-GB" dirty="0" smtClean="0"/>
          </a:p>
          <a:p>
            <a:r>
              <a:rPr lang="en-GB" dirty="0" smtClean="0"/>
              <a:t>#</a:t>
            </a:r>
            <a:r>
              <a:rPr lang="en-GB" dirty="0" err="1" smtClean="0"/>
              <a:t>digilittleacorns</a:t>
            </a:r>
            <a:endParaRPr lang="en-GB" dirty="0" smtClean="0"/>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3804152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C0000"/>
                </a:solidFill>
              </a:rPr>
              <a:t>Useful Resources</a:t>
            </a:r>
            <a:endParaRPr lang="en-GB" b="1" dirty="0">
              <a:solidFill>
                <a:srgbClr val="CC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sz="2400" dirty="0" smtClean="0"/>
              <a:t>Information regarding </a:t>
            </a:r>
            <a:r>
              <a:rPr lang="en-GB" sz="2400" dirty="0" err="1" smtClean="0"/>
              <a:t>IPR</a:t>
            </a:r>
            <a:r>
              <a:rPr lang="en-GB" sz="2400" dirty="0" smtClean="0"/>
              <a:t>, Copyright Law and Teaching:</a:t>
            </a:r>
          </a:p>
          <a:p>
            <a:pPr marL="0" indent="0">
              <a:buNone/>
            </a:pPr>
            <a:endParaRPr lang="en-GB" sz="2400" dirty="0" smtClean="0"/>
          </a:p>
          <a:p>
            <a:pPr marL="0" indent="0">
              <a:buNone/>
            </a:pPr>
            <a:r>
              <a:rPr lang="en-GB" sz="2400" dirty="0" smtClean="0">
                <a:hlinkClick r:id="rId2"/>
              </a:rPr>
              <a:t>http://creativecommons.org</a:t>
            </a:r>
          </a:p>
          <a:p>
            <a:pPr marL="0" indent="0">
              <a:buNone/>
            </a:pPr>
            <a:endParaRPr lang="en-GB" sz="2400" dirty="0" smtClean="0">
              <a:hlinkClick r:id="rId2"/>
            </a:endParaRPr>
          </a:p>
          <a:p>
            <a:pPr marL="0" indent="0">
              <a:buNone/>
            </a:pPr>
            <a:r>
              <a:rPr lang="en-GB" sz="2400" dirty="0" smtClean="0">
                <a:hlinkClick r:id="rId2"/>
              </a:rPr>
              <a:t>https://www.gov.uk/government/uploads/system/uploads/attachment_data/file/375951/Education_and_Teaching.pdf</a:t>
            </a:r>
            <a:endParaRPr lang="en-GB" sz="2400" dirty="0" smtClean="0"/>
          </a:p>
          <a:p>
            <a:pPr marL="0" indent="0">
              <a:buNone/>
            </a:pPr>
            <a:endParaRPr lang="en-GB" sz="2400" dirty="0" smtClean="0"/>
          </a:p>
          <a:p>
            <a:pPr marL="0" indent="0">
              <a:buNone/>
            </a:pPr>
            <a:r>
              <a:rPr lang="en-GB" sz="2400" dirty="0" smtClean="0">
                <a:hlinkClick r:id="rId3"/>
              </a:rPr>
              <a:t>http://www.copyrightsandwrongs.nen.gov.uk/schools-a-copyright/teacher-the-workforce-the-school-and-copyright</a:t>
            </a:r>
            <a:endParaRPr lang="en-GB" sz="2400" dirty="0" smtClean="0"/>
          </a:p>
          <a:p>
            <a:pPr marL="0" indent="0">
              <a:buNone/>
            </a:pPr>
            <a:endParaRPr lang="en-GB" sz="2400" dirty="0" smtClean="0"/>
          </a:p>
          <a:p>
            <a:pPr marL="0" indent="0">
              <a:buNone/>
            </a:pPr>
            <a:r>
              <a:rPr lang="en-GB" sz="2400" dirty="0" smtClean="0">
                <a:hlinkClick r:id="rId4"/>
              </a:rPr>
              <a:t>https://www.jisc.ac.uk/guides/intellectual-property-rights-in-a-digital-world</a:t>
            </a:r>
            <a:endParaRPr lang="en-GB" sz="2400" dirty="0" smtClean="0"/>
          </a:p>
          <a:p>
            <a:pPr marL="0" indent="0">
              <a:buNone/>
            </a:pPr>
            <a:endParaRPr lang="en-GB" sz="2400" dirty="0" smtClean="0"/>
          </a:p>
          <a:p>
            <a:endParaRPr lang="en-GB" dirty="0"/>
          </a:p>
        </p:txBody>
      </p:sp>
    </p:spTree>
    <p:extLst>
      <p:ext uri="{BB962C8B-B14F-4D97-AF65-F5344CB8AC3E}">
        <p14:creationId xmlns:p14="http://schemas.microsoft.com/office/powerpoint/2010/main" val="9135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CC0000"/>
                </a:solidFill>
              </a:rPr>
              <a:t>Acknowledgement</a:t>
            </a:r>
            <a:endParaRPr lang="en-GB" b="1" dirty="0">
              <a:solidFill>
                <a:srgbClr val="CC0000"/>
              </a:solidFill>
            </a:endParaRPr>
          </a:p>
        </p:txBody>
      </p:sp>
      <p:sp>
        <p:nvSpPr>
          <p:cNvPr id="3" name="Content Placeholder 2"/>
          <p:cNvSpPr>
            <a:spLocks noGrp="1"/>
          </p:cNvSpPr>
          <p:nvPr>
            <p:ph idx="1"/>
          </p:nvPr>
        </p:nvSpPr>
        <p:spPr>
          <a:xfrm>
            <a:off x="107504" y="1600200"/>
            <a:ext cx="8856984" cy="5069160"/>
          </a:xfrm>
        </p:spPr>
        <p:txBody>
          <a:bodyPr>
            <a:noAutofit/>
          </a:bodyPr>
          <a:lstStyle/>
          <a:p>
            <a:pPr marL="0" indent="0">
              <a:buNone/>
            </a:pPr>
            <a:endParaRPr lang="en-GB" sz="2000" b="1" dirty="0" smtClean="0"/>
          </a:p>
          <a:p>
            <a:pPr marL="0" indent="0">
              <a:buNone/>
            </a:pPr>
            <a:endParaRPr lang="en-GB" sz="2000" b="1" dirty="0" smtClean="0"/>
          </a:p>
          <a:p>
            <a:pPr marL="0" indent="0" algn="ctr">
              <a:buNone/>
            </a:pPr>
            <a:r>
              <a:rPr lang="en-GB" sz="2000" dirty="0" smtClean="0"/>
              <a:t>Intellectual Property Rights, Creative Commons Licenses and </a:t>
            </a:r>
            <a:r>
              <a:rPr lang="en-GB" sz="2000" dirty="0" err="1" smtClean="0"/>
              <a:t>OERs</a:t>
            </a:r>
            <a:r>
              <a:rPr lang="en-GB" sz="2000" dirty="0" smtClean="0"/>
              <a:t> (2015), by C Turner, </a:t>
            </a:r>
            <a:r>
              <a:rPr lang="en-GB" sz="2000" dirty="0" smtClean="0">
                <a:hlinkClick r:id="rId2"/>
              </a:rPr>
              <a:t>English Martyrs’ Catholic School</a:t>
            </a:r>
            <a:r>
              <a:rPr lang="en-GB" sz="2000" dirty="0" smtClean="0"/>
              <a:t>, Leicester, available under a </a:t>
            </a:r>
            <a:r>
              <a:rPr lang="en-GB" sz="2000" u="sng" dirty="0" smtClean="0">
                <a:hlinkClick r:id="rId3"/>
              </a:rPr>
              <a:t>Creative </a:t>
            </a:r>
            <a:r>
              <a:rPr lang="en-GB" sz="2000" u="sng" dirty="0">
                <a:hlinkClick r:id="rId3"/>
              </a:rPr>
              <a:t>Commons Attribution 4.0 International</a:t>
            </a:r>
            <a:r>
              <a:rPr lang="en-GB" sz="2000" dirty="0" smtClean="0"/>
              <a:t> license (CC-BY-4.0)</a:t>
            </a:r>
          </a:p>
          <a:p>
            <a:pPr marL="0" indent="0">
              <a:buNone/>
            </a:pPr>
            <a:endParaRPr lang="en-GB" sz="2000" dirty="0" smtClean="0"/>
          </a:p>
          <a:p>
            <a:pPr marL="0" indent="0">
              <a:buNone/>
            </a:pPr>
            <a:r>
              <a:rPr lang="en-GB" sz="2000" dirty="0" smtClean="0"/>
              <a:t>This document builds upon and adapts the works of:</a:t>
            </a:r>
          </a:p>
          <a:p>
            <a:pPr marL="0" indent="0">
              <a:buNone/>
            </a:pPr>
            <a:r>
              <a:rPr lang="en-GB" sz="2000" dirty="0" smtClean="0"/>
              <a:t>Finding and Attributing Openly Licensed Resources : Guidance and Training for School Admin Teams (2015), by N Ward, St. Paul’s Catholic School, Leicester, available under a Creative Commons Attribution 4.0 International license (CC-BY-4.0), and</a:t>
            </a:r>
          </a:p>
          <a:p>
            <a:pPr marL="0" indent="0">
              <a:buNone/>
            </a:pPr>
            <a:r>
              <a:rPr lang="en-GB" sz="2000" dirty="0" err="1" smtClean="0"/>
              <a:t>OER</a:t>
            </a:r>
            <a:r>
              <a:rPr lang="en-GB" sz="2000" dirty="0" smtClean="0"/>
              <a:t> Guidance for Schools (2014), by </a:t>
            </a:r>
            <a:r>
              <a:rPr lang="en-GB" sz="2000" dirty="0" err="1" smtClean="0"/>
              <a:t>Björn</a:t>
            </a:r>
            <a:r>
              <a:rPr lang="en-GB" sz="2000" dirty="0" smtClean="0"/>
              <a:t> </a:t>
            </a:r>
            <a:r>
              <a:rPr lang="en-GB" sz="2000" dirty="0" err="1" smtClean="0"/>
              <a:t>Haßler</a:t>
            </a:r>
            <a:r>
              <a:rPr lang="en-GB" sz="2000" dirty="0" smtClean="0"/>
              <a:t>, Helen Neo and Josie Fraser. Published by Leicester City Council, available under a Creative Commons Attribution 4.0 International license(CC-BY-4.0)</a:t>
            </a:r>
          </a:p>
          <a:p>
            <a:endParaRPr lang="en-GB" sz="2000"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2588" y="1556792"/>
            <a:ext cx="2138823"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215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Autofit/>
          </a:bodyPr>
          <a:lstStyle/>
          <a:p>
            <a:r>
              <a:rPr lang="en-GB" b="1" dirty="0" smtClean="0">
                <a:solidFill>
                  <a:srgbClr val="CC0000"/>
                </a:solidFill>
              </a:rPr>
              <a:t>Is this your Intellectual Property?</a:t>
            </a:r>
            <a:endParaRPr lang="en-GB" b="1" dirty="0">
              <a:solidFill>
                <a:srgbClr val="CC0000"/>
              </a:solidFill>
            </a:endParaRPr>
          </a:p>
        </p:txBody>
      </p:sp>
      <p:sp>
        <p:nvSpPr>
          <p:cNvPr id="3" name="Content Placeholder 2"/>
          <p:cNvSpPr>
            <a:spLocks noGrp="1"/>
          </p:cNvSpPr>
          <p:nvPr>
            <p:ph idx="1"/>
          </p:nvPr>
        </p:nvSpPr>
        <p:spPr>
          <a:xfrm>
            <a:off x="251520" y="1600200"/>
            <a:ext cx="8640960" cy="5069160"/>
          </a:xfrm>
        </p:spPr>
        <p:txBody>
          <a:bodyPr>
            <a:normAutofit/>
          </a:bodyPr>
          <a:lstStyle/>
          <a:p>
            <a:r>
              <a:rPr lang="en-GB" dirty="0" smtClean="0"/>
              <a:t>I made the resource during school time on my own device.</a:t>
            </a:r>
          </a:p>
          <a:p>
            <a:r>
              <a:rPr lang="en-GB" dirty="0" smtClean="0"/>
              <a:t>I made the resource at home, using my school laptop.</a:t>
            </a:r>
          </a:p>
          <a:p>
            <a:r>
              <a:rPr lang="en-GB" dirty="0" smtClean="0"/>
              <a:t>I made the resource at home, on my own device, but I can use it in my lessons/role.</a:t>
            </a:r>
          </a:p>
          <a:p>
            <a:r>
              <a:rPr lang="en-GB" dirty="0" smtClean="0"/>
              <a:t>I made the resource at home, on my own device, and it’s not something I could really use in my lessons/role.</a:t>
            </a:r>
          </a:p>
          <a:p>
            <a:endParaRPr lang="en-GB" dirty="0"/>
          </a:p>
        </p:txBody>
      </p:sp>
    </p:spTree>
    <p:extLst>
      <p:ext uri="{BB962C8B-B14F-4D97-AF65-F5344CB8AC3E}">
        <p14:creationId xmlns:p14="http://schemas.microsoft.com/office/powerpoint/2010/main" val="194891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solidFill>
                  <a:srgbClr val="CC0000"/>
                </a:solidFill>
              </a:rPr>
              <a:t>Is this your Intellectual Property?</a:t>
            </a:r>
            <a:endParaRPr lang="en-GB" dirty="0"/>
          </a:p>
        </p:txBody>
      </p:sp>
      <p:sp>
        <p:nvSpPr>
          <p:cNvPr id="3" name="Content Placeholder 2"/>
          <p:cNvSpPr>
            <a:spLocks noGrp="1"/>
          </p:cNvSpPr>
          <p:nvPr>
            <p:ph idx="1"/>
          </p:nvPr>
        </p:nvSpPr>
        <p:spPr>
          <a:xfrm>
            <a:off x="251520" y="1600200"/>
            <a:ext cx="8640960" cy="5069160"/>
          </a:xfrm>
        </p:spPr>
        <p:txBody>
          <a:bodyPr>
            <a:normAutofit fontScale="85000" lnSpcReduction="20000"/>
          </a:bodyPr>
          <a:lstStyle/>
          <a:p>
            <a:r>
              <a:rPr lang="en-GB" dirty="0"/>
              <a:t>For teachers and </a:t>
            </a:r>
            <a:r>
              <a:rPr lang="en-GB" dirty="0" smtClean="0"/>
              <a:t>other </a:t>
            </a:r>
            <a:r>
              <a:rPr lang="en-GB" dirty="0"/>
              <a:t>adults</a:t>
            </a:r>
            <a:r>
              <a:rPr lang="en-GB" b="1" dirty="0"/>
              <a:t> </a:t>
            </a:r>
            <a:r>
              <a:rPr lang="en-GB" dirty="0"/>
              <a:t>working in </a:t>
            </a:r>
            <a:r>
              <a:rPr lang="en-GB" dirty="0" smtClean="0"/>
              <a:t>this school, </a:t>
            </a:r>
            <a:r>
              <a:rPr lang="en-GB" dirty="0"/>
              <a:t>copyright arising from the work </a:t>
            </a:r>
            <a:r>
              <a:rPr lang="en-GB" dirty="0" smtClean="0"/>
              <a:t>we do is owned </a:t>
            </a:r>
            <a:r>
              <a:rPr lang="en-GB" dirty="0"/>
              <a:t>by </a:t>
            </a:r>
            <a:r>
              <a:rPr lang="en-GB" dirty="0" smtClean="0"/>
              <a:t>the Governing Body.</a:t>
            </a:r>
            <a:r>
              <a:rPr lang="en-GB" dirty="0"/>
              <a:t> </a:t>
            </a:r>
            <a:endParaRPr lang="en-GB" dirty="0" smtClean="0"/>
          </a:p>
          <a:p>
            <a:pPr>
              <a:lnSpc>
                <a:spcPct val="120000"/>
              </a:lnSpc>
            </a:pPr>
            <a:r>
              <a:rPr lang="en-GB" dirty="0" smtClean="0"/>
              <a:t>The </a:t>
            </a:r>
            <a:r>
              <a:rPr lang="en-GB" dirty="0"/>
              <a:t>definition of what is </a:t>
            </a:r>
            <a:r>
              <a:rPr lang="en-GB" dirty="0" smtClean="0"/>
              <a:t>“work </a:t>
            </a:r>
            <a:r>
              <a:rPr lang="en-GB" dirty="0"/>
              <a:t>for </a:t>
            </a:r>
            <a:r>
              <a:rPr lang="en-GB" dirty="0" smtClean="0"/>
              <a:t>school” </a:t>
            </a:r>
            <a:r>
              <a:rPr lang="en-GB" dirty="0"/>
              <a:t>is defined by the terms of the conditions of employment rather than by criteria such whether it was created in-school or at home; whether it was done in school time or in evenings or holidays.  </a:t>
            </a:r>
            <a:endParaRPr lang="en-GB" dirty="0" smtClean="0"/>
          </a:p>
          <a:p>
            <a:r>
              <a:rPr lang="en-GB" dirty="0" smtClean="0"/>
              <a:t>The</a:t>
            </a:r>
            <a:r>
              <a:rPr lang="en-GB" dirty="0"/>
              <a:t> </a:t>
            </a:r>
            <a:r>
              <a:rPr lang="en-GB" b="1" dirty="0"/>
              <a:t>UK IP Office</a:t>
            </a:r>
            <a:r>
              <a:rPr lang="en-GB" dirty="0"/>
              <a:t> describes the situation: </a:t>
            </a:r>
            <a:r>
              <a:rPr lang="en-GB" i="1" dirty="0"/>
              <a:t>“Where a written, theatrical, musical or artistic work, or a film, is made by an employee in the course of his employment, his employer is the first owner of any copyright in the work (subject to any agreement to the contrary).”</a:t>
            </a:r>
            <a:endParaRPr lang="en-GB" dirty="0"/>
          </a:p>
        </p:txBody>
      </p:sp>
    </p:spTree>
    <p:extLst>
      <p:ext uri="{BB962C8B-B14F-4D97-AF65-F5344CB8AC3E}">
        <p14:creationId xmlns:p14="http://schemas.microsoft.com/office/powerpoint/2010/main" val="3215375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Autofit/>
          </a:bodyPr>
          <a:lstStyle/>
          <a:p>
            <a:r>
              <a:rPr lang="en-GB" sz="4200" b="1" dirty="0" smtClean="0">
                <a:solidFill>
                  <a:srgbClr val="CC0000"/>
                </a:solidFill>
              </a:rPr>
              <a:t>Copyright Law and Creative Commons</a:t>
            </a:r>
            <a:endParaRPr lang="en-GB" sz="4200" b="1" dirty="0">
              <a:solidFill>
                <a:srgbClr val="CC0000"/>
              </a:solidFill>
            </a:endParaRPr>
          </a:p>
        </p:txBody>
      </p:sp>
      <p:sp>
        <p:nvSpPr>
          <p:cNvPr id="3" name="Content Placeholder 2"/>
          <p:cNvSpPr>
            <a:spLocks noGrp="1"/>
          </p:cNvSpPr>
          <p:nvPr>
            <p:ph idx="1"/>
          </p:nvPr>
        </p:nvSpPr>
        <p:spPr/>
        <p:txBody>
          <a:bodyPr>
            <a:normAutofit fontScale="92500"/>
          </a:bodyPr>
          <a:lstStyle/>
          <a:p>
            <a:r>
              <a:rPr lang="en-GB" dirty="0"/>
              <a:t>Copyright law gives creators certain kinds of control over their creative work. </a:t>
            </a:r>
            <a:endParaRPr lang="en-GB" dirty="0" smtClean="0"/>
          </a:p>
          <a:p>
            <a:r>
              <a:rPr lang="en-GB" dirty="0" smtClean="0"/>
              <a:t>If </a:t>
            </a:r>
            <a:r>
              <a:rPr lang="en-GB" dirty="0"/>
              <a:t>people want to use copyrighted work, they often have to ask for permission from the creator. </a:t>
            </a:r>
            <a:endParaRPr lang="en-GB" dirty="0" smtClean="0"/>
          </a:p>
          <a:p>
            <a:r>
              <a:rPr lang="en-GB" dirty="0" smtClean="0"/>
              <a:t>Creative </a:t>
            </a:r>
            <a:r>
              <a:rPr lang="en-GB" dirty="0"/>
              <a:t>Commons works within copyright law. </a:t>
            </a:r>
            <a:endParaRPr lang="en-GB" dirty="0" smtClean="0"/>
          </a:p>
          <a:p>
            <a:r>
              <a:rPr lang="en-GB" dirty="0" smtClean="0"/>
              <a:t>It </a:t>
            </a:r>
            <a:r>
              <a:rPr lang="en-GB" dirty="0"/>
              <a:t>allows creators to grant permission to everyone in the world to use their work in certain </a:t>
            </a:r>
            <a:r>
              <a:rPr lang="en-GB" dirty="0" smtClean="0"/>
              <a:t>ways.</a:t>
            </a:r>
            <a:endParaRPr lang="en-GB" dirty="0"/>
          </a:p>
        </p:txBody>
      </p:sp>
    </p:spTree>
    <p:extLst>
      <p:ext uri="{BB962C8B-B14F-4D97-AF65-F5344CB8AC3E}">
        <p14:creationId xmlns:p14="http://schemas.microsoft.com/office/powerpoint/2010/main" val="119274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en-GB" b="1" dirty="0" smtClean="0">
                <a:solidFill>
                  <a:srgbClr val="CC0000"/>
                </a:solidFill>
              </a:rPr>
              <a:t>New Open Educational Resource Policy</a:t>
            </a:r>
            <a:endParaRPr lang="en-GB" b="1" dirty="0">
              <a:solidFill>
                <a:srgbClr val="CC0000"/>
              </a:solidFill>
            </a:endParaRPr>
          </a:p>
        </p:txBody>
      </p:sp>
      <p:sp>
        <p:nvSpPr>
          <p:cNvPr id="3" name="Content Placeholder 2"/>
          <p:cNvSpPr>
            <a:spLocks noGrp="1"/>
          </p:cNvSpPr>
          <p:nvPr>
            <p:ph idx="1"/>
          </p:nvPr>
        </p:nvSpPr>
        <p:spPr>
          <a:xfrm>
            <a:off x="179512" y="1412776"/>
            <a:ext cx="8784976" cy="4781128"/>
          </a:xfrm>
        </p:spPr>
        <p:txBody>
          <a:bodyPr>
            <a:noAutofit/>
          </a:bodyPr>
          <a:lstStyle/>
          <a:p>
            <a:r>
              <a:rPr lang="en-GB" sz="2400" dirty="0" smtClean="0"/>
              <a:t>This will be placed in pigeon holes – please read it!</a:t>
            </a:r>
          </a:p>
          <a:p>
            <a:pPr marL="0" indent="0">
              <a:buNone/>
            </a:pPr>
            <a:endParaRPr lang="en-GB" sz="2400" dirty="0" smtClean="0"/>
          </a:p>
          <a:p>
            <a:r>
              <a:rPr lang="en-GB" sz="2400" dirty="0" smtClean="0"/>
              <a:t>The </a:t>
            </a:r>
            <a:r>
              <a:rPr lang="en-GB" sz="2400" dirty="0"/>
              <a:t>governing body </a:t>
            </a:r>
            <a:r>
              <a:rPr lang="en-GB" sz="2400" dirty="0" smtClean="0"/>
              <a:t>has given </a:t>
            </a:r>
            <a:r>
              <a:rPr lang="en-GB" sz="2400" dirty="0"/>
              <a:t>permission for staff at </a:t>
            </a:r>
            <a:r>
              <a:rPr lang="en-GB" sz="2400" dirty="0" smtClean="0"/>
              <a:t>English Martyrs’ School to </a:t>
            </a:r>
            <a:r>
              <a:rPr lang="en-GB" sz="2400" dirty="0"/>
              <a:t>openly license the educational resources they produce in the line of their </a:t>
            </a:r>
            <a:r>
              <a:rPr lang="en-GB" sz="2400" dirty="0" smtClean="0"/>
              <a:t>employment under a Creative Commons license.</a:t>
            </a:r>
          </a:p>
          <a:p>
            <a:r>
              <a:rPr lang="en-GB" sz="2400" dirty="0"/>
              <a:t>Openly sharing high quality educational resources helps other educators and learners benefit from, and build upon, the work our staff are doing.  </a:t>
            </a:r>
            <a:endParaRPr lang="en-GB" sz="2400" dirty="0" smtClean="0"/>
          </a:p>
          <a:p>
            <a:r>
              <a:rPr lang="en-GB" sz="2400" dirty="0" smtClean="0"/>
              <a:t>It </a:t>
            </a:r>
            <a:r>
              <a:rPr lang="en-GB" sz="2400" dirty="0"/>
              <a:t>supports collaboration between staff in the city and beyond.  </a:t>
            </a:r>
            <a:endParaRPr lang="en-GB" sz="2400" dirty="0" smtClean="0"/>
          </a:p>
          <a:p>
            <a:r>
              <a:rPr lang="en-GB" sz="2400" dirty="0" smtClean="0"/>
              <a:t>Putting </a:t>
            </a:r>
            <a:r>
              <a:rPr lang="en-GB" sz="2400" dirty="0"/>
              <a:t>agreements in place to openly license work makes sharing and accessing resources simpler for everyone, and provides additional opportunities for schools and school staff. </a:t>
            </a:r>
          </a:p>
          <a:p>
            <a:endParaRPr lang="en-GB" sz="2400" dirty="0"/>
          </a:p>
        </p:txBody>
      </p:sp>
    </p:spTree>
    <p:extLst>
      <p:ext uri="{BB962C8B-B14F-4D97-AF65-F5344CB8AC3E}">
        <p14:creationId xmlns:p14="http://schemas.microsoft.com/office/powerpoint/2010/main" val="153434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200" b="1" dirty="0" smtClean="0">
                <a:solidFill>
                  <a:srgbClr val="CC0000"/>
                </a:solidFill>
              </a:rPr>
              <a:t>Finding Open Educational Resources</a:t>
            </a:r>
            <a:endParaRPr lang="en-GB" sz="4200" b="1" dirty="0">
              <a:solidFill>
                <a:srgbClr val="CC0000"/>
              </a:solidFill>
            </a:endParaRPr>
          </a:p>
        </p:txBody>
      </p:sp>
      <p:sp>
        <p:nvSpPr>
          <p:cNvPr id="4" name="Content Placeholder 2"/>
          <p:cNvSpPr>
            <a:spLocks noGrp="1"/>
          </p:cNvSpPr>
          <p:nvPr>
            <p:ph idx="1"/>
          </p:nvPr>
        </p:nvSpPr>
        <p:spPr>
          <a:xfrm>
            <a:off x="251520" y="1600200"/>
            <a:ext cx="5544616" cy="4525963"/>
          </a:xfrm>
          <a:prstGeom prst="rect">
            <a:avLst/>
          </a:prstGeom>
        </p:spPr>
        <p:txBody>
          <a:bodyPr vert="horz" lIns="91440" tIns="45720" rIns="91440" bIns="45720" rtlCol="0">
            <a:no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r>
              <a:rPr lang="en-GB" sz="2400" dirty="0" smtClean="0"/>
              <a:t>The </a:t>
            </a:r>
            <a:r>
              <a:rPr lang="en-GB" sz="2400" dirty="0"/>
              <a:t>Creative Commons logo shows that more flexible permissions have been provided to use and reuse content. </a:t>
            </a:r>
            <a:endParaRPr lang="en-GB" sz="2400" dirty="0" smtClean="0"/>
          </a:p>
          <a:p>
            <a:r>
              <a:rPr lang="en-GB" sz="2400" dirty="0" smtClean="0"/>
              <a:t>The </a:t>
            </a:r>
            <a:r>
              <a:rPr lang="en-GB" sz="2400" dirty="0"/>
              <a:t>public domain logo indicates that resources </a:t>
            </a:r>
            <a:r>
              <a:rPr lang="en-GB" sz="2400" dirty="0" smtClean="0"/>
              <a:t>are </a:t>
            </a:r>
            <a:r>
              <a:rPr lang="en-GB" sz="2400" dirty="0"/>
              <a:t>free </a:t>
            </a:r>
            <a:r>
              <a:rPr lang="en-GB" sz="2400" dirty="0" smtClean="0"/>
              <a:t>from </a:t>
            </a:r>
            <a:r>
              <a:rPr lang="en-GB" sz="2400" dirty="0"/>
              <a:t>restrictions. </a:t>
            </a:r>
            <a:endParaRPr lang="en-GB" sz="2400" dirty="0" smtClean="0"/>
          </a:p>
          <a:p>
            <a:r>
              <a:rPr lang="en-GB" sz="2400" dirty="0" smtClean="0"/>
              <a:t>You </a:t>
            </a:r>
            <a:r>
              <a:rPr lang="en-GB" sz="2400" dirty="0"/>
              <a:t>can find Creative Commons licensed content using special search functions of search engines and </a:t>
            </a:r>
            <a:r>
              <a:rPr lang="en-GB" sz="2400" dirty="0" smtClean="0"/>
              <a:t>websites e.g. </a:t>
            </a:r>
            <a:r>
              <a:rPr lang="en-GB" sz="2400" dirty="0"/>
              <a:t>Google </a:t>
            </a:r>
            <a:r>
              <a:rPr lang="en-GB" sz="2400" dirty="0" smtClean="0"/>
              <a:t>has </a:t>
            </a:r>
            <a:r>
              <a:rPr lang="en-GB" sz="2400" dirty="0"/>
              <a:t>an ‘advanced search’ that lets you search by ‘usage rights’ for content shared under an open licence:</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511378"/>
            <a:ext cx="3207246" cy="848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2492896"/>
            <a:ext cx="3224577"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932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CC0000"/>
                </a:solidFill>
              </a:rPr>
              <a:t>Creative Commons Licenses</a:t>
            </a:r>
            <a:endParaRPr lang="en-GB" b="1" dirty="0">
              <a:solidFill>
                <a:srgbClr val="CC0000"/>
              </a:solidFill>
            </a:endParaRPr>
          </a:p>
        </p:txBody>
      </p:sp>
      <p:sp>
        <p:nvSpPr>
          <p:cNvPr id="3" name="Content Placeholder 2"/>
          <p:cNvSpPr>
            <a:spLocks noGrp="1"/>
          </p:cNvSpPr>
          <p:nvPr>
            <p:ph idx="1"/>
          </p:nvPr>
        </p:nvSpPr>
        <p:spPr/>
        <p:txBody>
          <a:bodyPr/>
          <a:lstStyle/>
          <a:p>
            <a:r>
              <a:rPr lang="en-GB" dirty="0"/>
              <a:t>Creative Commons licenses are made up of four conditions that can be mixed and matched to create six different license combinations. </a:t>
            </a:r>
            <a:endParaRPr lang="en-GB"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823233"/>
            <a:ext cx="2657326" cy="1045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823233"/>
            <a:ext cx="2657326" cy="1045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3823232"/>
            <a:ext cx="2657326" cy="1045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1" y="5301208"/>
            <a:ext cx="2657327"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9554" y="5301208"/>
            <a:ext cx="2657327"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8184" y="5301208"/>
            <a:ext cx="2657327"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92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GB" b="1" dirty="0" smtClean="0">
                <a:solidFill>
                  <a:srgbClr val="CC0000"/>
                </a:solidFill>
              </a:rPr>
              <a:t>How to choose the right license</a:t>
            </a:r>
            <a:endParaRPr lang="en-GB" b="1" dirty="0">
              <a:solidFill>
                <a:srgbClr val="CC0000"/>
              </a:solidFill>
            </a:endParaRPr>
          </a:p>
        </p:txBody>
      </p:sp>
      <p:sp>
        <p:nvSpPr>
          <p:cNvPr id="4" name="Content Placeholder 3"/>
          <p:cNvSpPr>
            <a:spLocks noGrp="1"/>
          </p:cNvSpPr>
          <p:nvPr>
            <p:ph idx="1"/>
          </p:nvPr>
        </p:nvSpPr>
        <p:spPr>
          <a:xfrm>
            <a:off x="251520" y="1340768"/>
            <a:ext cx="6552728" cy="5328592"/>
          </a:xfrm>
        </p:spPr>
        <p:txBody>
          <a:bodyPr>
            <a:normAutofit fontScale="77500" lnSpcReduction="20000"/>
          </a:bodyPr>
          <a:lstStyle/>
          <a:p>
            <a:pPr marL="0" indent="0">
              <a:buNone/>
            </a:pPr>
            <a:endParaRPr lang="en-GB" dirty="0"/>
          </a:p>
          <a:p>
            <a:r>
              <a:rPr lang="en-GB" dirty="0" smtClean="0"/>
              <a:t>Yes</a:t>
            </a:r>
            <a:endParaRPr lang="en-GB" dirty="0"/>
          </a:p>
          <a:p>
            <a:pPr marL="0" indent="0">
              <a:buNone/>
              <a:tabLst>
                <a:tab pos="363538" algn="l"/>
              </a:tabLst>
            </a:pPr>
            <a:r>
              <a:rPr lang="en-GB" dirty="0" smtClean="0"/>
              <a:t>The license permits others to copy, distribute, display, and perform the work, as well as make and distribute derivative works based on it.</a:t>
            </a:r>
            <a:endParaRPr lang="en-GB" dirty="0"/>
          </a:p>
          <a:p>
            <a:endParaRPr lang="en-GB" dirty="0" smtClean="0"/>
          </a:p>
          <a:p>
            <a:r>
              <a:rPr lang="en-GB" dirty="0" smtClean="0"/>
              <a:t>Yes, as long as others share alike</a:t>
            </a:r>
          </a:p>
          <a:p>
            <a:pPr marL="0" indent="0">
              <a:buNone/>
            </a:pPr>
            <a:r>
              <a:rPr lang="en-GB" dirty="0" smtClean="0"/>
              <a:t>The license permits others to create and distribute derivative works, but only under the same or a compatible license.</a:t>
            </a:r>
          </a:p>
          <a:p>
            <a:endParaRPr lang="en-GB" dirty="0"/>
          </a:p>
          <a:p>
            <a:r>
              <a:rPr lang="en-GB" dirty="0" smtClean="0"/>
              <a:t>No</a:t>
            </a:r>
          </a:p>
          <a:p>
            <a:pPr marL="0" indent="0">
              <a:buNone/>
            </a:pPr>
            <a:r>
              <a:rPr lang="en-GB" dirty="0" smtClean="0"/>
              <a:t>The license permits others to copy, distribute, display, and perform the work, but not distribute derivative works based on it.</a:t>
            </a:r>
          </a:p>
          <a:p>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4614" y="1988840"/>
            <a:ext cx="2012411"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3" y="3732564"/>
            <a:ext cx="2012411"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3" y="5589239"/>
            <a:ext cx="2012411"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76606" y="1073359"/>
            <a:ext cx="8709154" cy="461665"/>
          </a:xfrm>
          <a:prstGeom prst="rect">
            <a:avLst/>
          </a:prstGeom>
        </p:spPr>
        <p:txBody>
          <a:bodyPr wrap="square">
            <a:spAutoFit/>
          </a:bodyPr>
          <a:lstStyle/>
          <a:p>
            <a:pPr lvl="0" algn="ctr">
              <a:spcBef>
                <a:spcPct val="20000"/>
              </a:spcBef>
            </a:pPr>
            <a:r>
              <a:rPr lang="en-GB" sz="2400" b="1" dirty="0">
                <a:solidFill>
                  <a:prstClr val="black"/>
                </a:solidFill>
              </a:rPr>
              <a:t>Do you want to allow adaptations of your work to be shared?</a:t>
            </a:r>
          </a:p>
        </p:txBody>
      </p:sp>
    </p:spTree>
    <p:extLst>
      <p:ext uri="{BB962C8B-B14F-4D97-AF65-F5344CB8AC3E}">
        <p14:creationId xmlns:p14="http://schemas.microsoft.com/office/powerpoint/2010/main" val="2299368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51520" y="1340768"/>
            <a:ext cx="8568952" cy="5328592"/>
          </a:xfrm>
        </p:spPr>
        <p:txBody>
          <a:bodyPr>
            <a:normAutofit/>
          </a:bodyPr>
          <a:lstStyle/>
          <a:p>
            <a:endParaRPr lang="en-GB" sz="2800" dirty="0"/>
          </a:p>
          <a:p>
            <a:r>
              <a:rPr lang="en-GB" sz="2800" dirty="0" smtClean="0"/>
              <a:t>Yes</a:t>
            </a:r>
          </a:p>
          <a:p>
            <a:pPr marL="0" indent="0">
              <a:buNone/>
              <a:tabLst>
                <a:tab pos="363538" algn="l"/>
              </a:tabLst>
            </a:pPr>
            <a:r>
              <a:rPr lang="en-GB" sz="2800" dirty="0" smtClean="0"/>
              <a:t>The license permits others to copy, distribute, display, and perform the work, including for commercial purposes.</a:t>
            </a:r>
          </a:p>
          <a:p>
            <a:endParaRPr lang="en-GB" sz="2800" dirty="0" smtClean="0"/>
          </a:p>
          <a:p>
            <a:r>
              <a:rPr lang="en-GB" sz="2800" dirty="0" smtClean="0"/>
              <a:t>No</a:t>
            </a:r>
          </a:p>
          <a:p>
            <a:pPr marL="0" indent="0">
              <a:buNone/>
              <a:tabLst>
                <a:tab pos="363538" algn="l"/>
              </a:tabLst>
            </a:pPr>
            <a:r>
              <a:rPr lang="en-GB" sz="2800" dirty="0" smtClean="0"/>
              <a:t>The license permits others to copy, distribute, display, and perform the work for non-commercial purposes only.</a:t>
            </a:r>
          </a:p>
          <a:p>
            <a:endParaRPr lang="en-GB" sz="2800" dirty="0" smtClean="0"/>
          </a:p>
          <a:p>
            <a:endParaRPr lang="en-GB" sz="2800" dirty="0"/>
          </a:p>
        </p:txBody>
      </p:sp>
      <p:sp>
        <p:nvSpPr>
          <p:cNvPr id="6" name="Title 1"/>
          <p:cNvSpPr txBox="1">
            <a:spLocks/>
          </p:cNvSpPr>
          <p:nvPr/>
        </p:nvSpPr>
        <p:spPr>
          <a:xfrm>
            <a:off x="457200" y="274638"/>
            <a:ext cx="8229600" cy="7780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smtClean="0">
                <a:solidFill>
                  <a:srgbClr val="CC0000"/>
                </a:solidFill>
              </a:rPr>
              <a:t>How to choose the right license</a:t>
            </a:r>
            <a:endParaRPr lang="en-GB" b="1" dirty="0">
              <a:solidFill>
                <a:srgbClr val="CC0000"/>
              </a:solidFill>
            </a:endParaRPr>
          </a:p>
        </p:txBody>
      </p:sp>
      <p:sp>
        <p:nvSpPr>
          <p:cNvPr id="7" name="Rectangle 6"/>
          <p:cNvSpPr/>
          <p:nvPr/>
        </p:nvSpPr>
        <p:spPr>
          <a:xfrm>
            <a:off x="179513" y="1144709"/>
            <a:ext cx="8784975" cy="523220"/>
          </a:xfrm>
          <a:prstGeom prst="rect">
            <a:avLst/>
          </a:prstGeom>
        </p:spPr>
        <p:txBody>
          <a:bodyPr wrap="square">
            <a:spAutoFit/>
          </a:bodyPr>
          <a:lstStyle/>
          <a:p>
            <a:pPr lvl="0" algn="ctr">
              <a:spcBef>
                <a:spcPct val="20000"/>
              </a:spcBef>
            </a:pPr>
            <a:r>
              <a:rPr lang="en-GB" sz="2800" b="1" dirty="0">
                <a:solidFill>
                  <a:prstClr val="black"/>
                </a:solidFill>
              </a:rPr>
              <a:t>Do you want to allow commercial uses of your work?</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589240"/>
            <a:ext cx="2652713"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336" y="5586586"/>
            <a:ext cx="2657327"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4105" y="5586586"/>
            <a:ext cx="2657327"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7232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TotalTime>
  <Words>950</Words>
  <Application>Microsoft Office PowerPoint</Application>
  <PresentationFormat>On-screen Show (4:3)</PresentationFormat>
  <Paragraphs>86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Intellectual Property Rights, Creative Commons Licenses and OERs</vt:lpstr>
      <vt:lpstr>Is this your Intellectual Property?</vt:lpstr>
      <vt:lpstr>Is this your Intellectual Property?</vt:lpstr>
      <vt:lpstr>Copyright Law and Creative Commons</vt:lpstr>
      <vt:lpstr>New Open Educational Resource Policy</vt:lpstr>
      <vt:lpstr>Finding Open Educational Resources</vt:lpstr>
      <vt:lpstr>Creative Commons Licenses</vt:lpstr>
      <vt:lpstr>How to choose the right license</vt:lpstr>
      <vt:lpstr>PowerPoint Presentation</vt:lpstr>
      <vt:lpstr>Task</vt:lpstr>
      <vt:lpstr>Answers</vt:lpstr>
      <vt:lpstr>Discussion Task</vt:lpstr>
      <vt:lpstr>Twitter</vt:lpstr>
      <vt:lpstr>Useful Resources</vt:lpstr>
      <vt:lpstr>Acknowledgement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Allow adaptations of your work to be shared?  Yes The licensor permits others to copy, distribute, display, and perform the work, as well as make and distribute derivative works based on it.  Yes, as long as others share alike The licensor permits others to create and distribute derivative works, but only under the same or a compatible license.  No The licensor permits others to copy, distribute, display, and perform the work, but not distribute derivative works based on it.</dc:title>
  <dc:creator>Christine</dc:creator>
  <cp:lastModifiedBy>Christine</cp:lastModifiedBy>
  <cp:revision>12</cp:revision>
  <cp:lastPrinted>2016-01-03T19:01:21Z</cp:lastPrinted>
  <dcterms:created xsi:type="dcterms:W3CDTF">2016-01-03T12:30:53Z</dcterms:created>
  <dcterms:modified xsi:type="dcterms:W3CDTF">2016-01-03T19:03:39Z</dcterms:modified>
</cp:coreProperties>
</file>