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70" r:id="rId8"/>
    <p:sldId id="271" r:id="rId9"/>
    <p:sldId id="257" r:id="rId10"/>
    <p:sldId id="258" r:id="rId11"/>
    <p:sldId id="269" r:id="rId12"/>
    <p:sldId id="267" r:id="rId13"/>
    <p:sldId id="259" r:id="rId14"/>
    <p:sldId id="266" r:id="rId15"/>
    <p:sldId id="26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pPr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Percentage Yields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C2.3.5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32656"/>
            <a:ext cx="7848872" cy="65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i="1" dirty="0" smtClean="0"/>
              <a:t>	If </a:t>
            </a:r>
            <a:r>
              <a:rPr lang="en-GB" sz="3200" i="1" dirty="0" err="1" smtClean="0"/>
              <a:t>ethyne</a:t>
            </a:r>
            <a:r>
              <a:rPr lang="en-GB" sz="3200" i="1" dirty="0" smtClean="0"/>
              <a:t> gas is reacted with 40g of bromine what mass of </a:t>
            </a:r>
            <a:r>
              <a:rPr lang="en-GB" sz="3200" i="1" dirty="0" err="1" smtClean="0"/>
              <a:t>dibromoethane</a:t>
            </a:r>
            <a:r>
              <a:rPr lang="en-GB" sz="3200" i="1" dirty="0" smtClean="0"/>
              <a:t> is produced?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16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GB" sz="2800" dirty="0" smtClean="0">
                <a:latin typeface="Calibri"/>
              </a:rPr>
              <a:t>Cross out the substances which are not relevant for this question.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332656"/>
            <a:ext cx="7848872" cy="65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i="1" dirty="0" smtClean="0"/>
              <a:t>	If </a:t>
            </a:r>
            <a:r>
              <a:rPr lang="en-GB" sz="3200" i="1" dirty="0" err="1" smtClean="0"/>
              <a:t>ethyne</a:t>
            </a:r>
            <a:r>
              <a:rPr lang="en-GB" sz="3200" i="1" dirty="0" smtClean="0"/>
              <a:t> gas is reacted with 40g of bromine what mass of </a:t>
            </a:r>
            <a:r>
              <a:rPr lang="en-GB" sz="3200" i="1" dirty="0" err="1" smtClean="0"/>
              <a:t>dibromoethane</a:t>
            </a:r>
            <a:r>
              <a:rPr lang="en-GB" sz="3200" i="1" dirty="0" smtClean="0"/>
              <a:t> is produced?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sz="32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3200" b="1" i="0" u="none" strike="sng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GB" sz="3200" b="1" i="0" u="none" strike="sng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16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GB" sz="2800" dirty="0" smtClean="0">
                <a:latin typeface="Calibri"/>
              </a:rPr>
              <a:t>Cross out the substances which are not relevant for this question.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6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309684"/>
            <a:ext cx="8568952" cy="65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i="1" dirty="0" smtClean="0"/>
              <a:t>	If </a:t>
            </a:r>
            <a:r>
              <a:rPr lang="en-GB" sz="3200" i="1" dirty="0" err="1" smtClean="0"/>
              <a:t>ethyne</a:t>
            </a:r>
            <a:r>
              <a:rPr lang="en-GB" sz="3200" i="1" dirty="0" smtClean="0"/>
              <a:t> gas is reacted with 40g of bromine what mass of </a:t>
            </a:r>
            <a:r>
              <a:rPr lang="en-GB" sz="3200" i="1" dirty="0" err="1" smtClean="0"/>
              <a:t>dibromoethane</a:t>
            </a:r>
            <a:r>
              <a:rPr lang="en-GB" sz="3200" i="1" dirty="0" smtClean="0"/>
              <a:t> is produced?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sz="32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3200" b="1" i="0" u="none" strike="sng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GB" sz="3200" b="1" i="0" u="none" strike="sng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16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GB" sz="2800" dirty="0" smtClean="0">
                <a:latin typeface="Calibri"/>
              </a:rPr>
              <a:t>Cross out the substances which are not relevant for this question.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GB" sz="2800" dirty="0" smtClean="0">
                <a:latin typeface="Calibri"/>
              </a:rPr>
              <a:t>Divide the mass (40g) by the Formula Mass of </a:t>
            </a:r>
            <a:r>
              <a:rPr lang="en-GB" sz="2800" b="1" dirty="0" smtClean="0">
                <a:latin typeface="Calibri"/>
              </a:rPr>
              <a:t>Br</a:t>
            </a:r>
            <a:r>
              <a:rPr lang="en-GB" sz="2800" b="1" baseline="-25000" dirty="0" smtClean="0">
                <a:latin typeface="Calibri"/>
              </a:rPr>
              <a:t>2</a:t>
            </a:r>
            <a:r>
              <a:rPr lang="en-GB" sz="2800" dirty="0" smtClean="0">
                <a:latin typeface="Calibri"/>
              </a:rPr>
              <a:t> to find the number of moles.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en-GB" sz="2800" dirty="0" smtClean="0">
                <a:latin typeface="Calibri"/>
              </a:rPr>
              <a:t>Look at the ratio of </a:t>
            </a:r>
            <a:r>
              <a:rPr lang="en-GB" sz="2800" b="1" dirty="0" smtClean="0"/>
              <a:t>Br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 </a:t>
            </a:r>
            <a:r>
              <a:rPr lang="en-GB" sz="2800" dirty="0" smtClean="0"/>
              <a:t>to</a:t>
            </a:r>
            <a:r>
              <a:rPr lang="en-GB" sz="2800" b="1" dirty="0" smtClean="0"/>
              <a:t> C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Br</a:t>
            </a:r>
            <a:r>
              <a:rPr lang="en-GB" sz="2800" b="1" baseline="-25000" dirty="0" smtClean="0"/>
              <a:t>4 </a:t>
            </a:r>
            <a:r>
              <a:rPr lang="en-GB" sz="2800" b="1" dirty="0" smtClean="0"/>
              <a:t> </a:t>
            </a:r>
            <a:r>
              <a:rPr lang="en-GB" sz="2800" dirty="0" smtClean="0"/>
              <a:t>(2:1) , there is twice as much bromine. How many moles of </a:t>
            </a:r>
            <a:r>
              <a:rPr lang="en-GB" sz="2800" b="1" dirty="0" smtClean="0"/>
              <a:t>C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Br</a:t>
            </a:r>
            <a:r>
              <a:rPr lang="en-GB" sz="2800" b="1" baseline="-25000" dirty="0" smtClean="0"/>
              <a:t>4 </a:t>
            </a:r>
            <a:r>
              <a:rPr lang="en-GB" sz="2800" b="1" dirty="0" smtClean="0"/>
              <a:t> </a:t>
            </a:r>
            <a:r>
              <a:rPr lang="en-GB" sz="2800" dirty="0" smtClean="0"/>
              <a:t>must there be?</a:t>
            </a:r>
          </a:p>
          <a:p>
            <a:pPr marL="514350" lvl="0" indent="-514350">
              <a:spcBef>
                <a:spcPct val="20000"/>
              </a:spcBef>
              <a:buAutoNum type="arabicPeriod"/>
            </a:pPr>
            <a:r>
              <a:rPr lang="en-GB" sz="2800" dirty="0" smtClean="0">
                <a:latin typeface="Calibri"/>
              </a:rPr>
              <a:t>Multiply the number of moles of </a:t>
            </a:r>
            <a:r>
              <a:rPr lang="en-GB" sz="2800" b="1" dirty="0" smtClean="0"/>
              <a:t>C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H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Br</a:t>
            </a:r>
            <a:r>
              <a:rPr lang="en-GB" sz="2800" b="1" baseline="-25000" dirty="0" smtClean="0"/>
              <a:t>4 </a:t>
            </a:r>
            <a:r>
              <a:rPr lang="en-GB" sz="2800" dirty="0" smtClean="0"/>
              <a:t>by its Mr to find its mass.</a:t>
            </a:r>
            <a:endParaRPr lang="en-GB" sz="28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GB" sz="2400" dirty="0" smtClean="0"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112" y="371703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4</a:t>
            </a:r>
            <a:r>
              <a:rPr lang="en-GB" sz="2800" dirty="0" smtClean="0">
                <a:solidFill>
                  <a:srgbClr val="00B0F0"/>
                </a:solidFill>
              </a:rPr>
              <a:t>0 / 160 = 0.25 mol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4028" y="502590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0.25 mol / 2 = 0.125 mol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5770" y="5941953"/>
            <a:ext cx="4418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0.125 mol x 346 = 43.25g </a:t>
            </a:r>
            <a:endParaRPr lang="en-GB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Maximum Theoretical Yield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you have just worked out is called the </a:t>
            </a:r>
            <a:r>
              <a:rPr lang="en-GB" b="1" dirty="0" smtClean="0"/>
              <a:t>Maximum Theoretical Yield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43.25g is the maximum amount of product you can make from the reactants.</a:t>
            </a:r>
          </a:p>
          <a:p>
            <a:endParaRPr lang="en-GB" dirty="0"/>
          </a:p>
          <a:p>
            <a:pPr lvl="0"/>
            <a:r>
              <a:rPr lang="en-GB" dirty="0" smtClean="0"/>
              <a:t>If only 36.5g of </a:t>
            </a:r>
            <a:r>
              <a:rPr lang="en-GB" b="1" dirty="0" smtClean="0"/>
              <a:t>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2</a:t>
            </a:r>
            <a:r>
              <a:rPr lang="en-GB" b="1" dirty="0" smtClean="0"/>
              <a:t>Br</a:t>
            </a:r>
            <a:r>
              <a:rPr lang="en-GB" b="1" baseline="-25000" dirty="0" smtClean="0"/>
              <a:t>4</a:t>
            </a:r>
            <a:r>
              <a:rPr lang="en-GB" b="1" dirty="0" smtClean="0"/>
              <a:t> </a:t>
            </a:r>
            <a:r>
              <a:rPr lang="en-GB" dirty="0" smtClean="0"/>
              <a:t>were produced, what is the percentage yield?</a:t>
            </a:r>
            <a:endParaRPr lang="en-GB" baseline="-250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445224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 </a:t>
            </a:r>
            <a:r>
              <a:rPr lang="en-GB" sz="3200" u="sng" dirty="0" smtClean="0"/>
              <a:t>36.5</a:t>
            </a:r>
            <a:r>
              <a:rPr lang="en-GB" sz="3200" dirty="0" smtClean="0"/>
              <a:t>   x 100 =</a:t>
            </a:r>
          </a:p>
          <a:p>
            <a:r>
              <a:rPr lang="en-GB" sz="3200" dirty="0" smtClean="0"/>
              <a:t>43.25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72947" y="542718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 84.4%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percentage yield?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369249"/>
            <a:ext cx="8359109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amount </a:t>
            </a: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produced compared to the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</a:t>
            </a:r>
            <a:r>
              <a:rPr kumimoji="0" lang="en-GB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theoretical yield</a:t>
            </a: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calculate it, you use this equation: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= Amount of product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 produced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yield         	   </a:t>
            </a:r>
            <a:r>
              <a:rPr lang="en-GB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theoretical yield</a:t>
            </a:r>
            <a:endParaRPr lang="en-GB" altLang="en-US" sz="36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is actually identical to the equation from earlier, but we are using more scientific</a:t>
            </a:r>
            <a:r>
              <a:rPr kumimoji="0" lang="en-GB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language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4221088"/>
            <a:ext cx="51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8640" y="5401458"/>
            <a:ext cx="4801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n-GB" sz="40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4.3.3.1 Percentage yield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4798060" algn="l"/>
              </a:tabLs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no atoms are gained or lost in a chemical reaction, it is not always possible to obtain the calculated amount of a product because: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the reaction may not go to completion because it is reversible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some of the product may be lost when it is separated from the reaction mixture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some of the reactants may react in ways different to the expected reaction.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a product obtained is known as the yield. When compared with the maximum theoretical amount as a percentage, it is called the percentage yield.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Yield = </a:t>
            </a:r>
            <a:r>
              <a:rPr lang="en-GB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of product actually made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theoretical mass of product × 100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should be able to: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calculate the percentage yield of a product from the actual yield of a reaction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(HT only) calculate the theoretical mass of a product from a given mass of reactant and the balanced equation for the reaction.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5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C3.9 Percentage Yield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5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percentage yield?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Lets say we started with 500g of reactants…</a:t>
            </a:r>
          </a:p>
          <a:p>
            <a:endParaRPr lang="en-GB" dirty="0"/>
          </a:p>
          <a:p>
            <a:r>
              <a:rPr lang="en-GB" dirty="0" smtClean="0"/>
              <a:t>What is the mass of the products you could make?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500g</a:t>
            </a:r>
          </a:p>
          <a:p>
            <a:pPr lvl="0"/>
            <a:endParaRPr lang="en-GB" dirty="0" smtClean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In reality, we never really get this much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percentage yield?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430804"/>
            <a:ext cx="835910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amount </a:t>
            </a: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produced compared to the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</a:t>
            </a: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can be made from the reactants.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calculate it, you use this equation: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= Amount of product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 produced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yield         </a:t>
            </a:r>
            <a:r>
              <a:rPr lang="en-GB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GB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</a:t>
            </a:r>
            <a:r>
              <a:rPr lang="en-GB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possible</a:t>
            </a:r>
            <a:endParaRPr lang="en-GB" altLang="en-US" sz="36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4293096"/>
            <a:ext cx="51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8640" y="5401458"/>
            <a:ext cx="4801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0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984804"/>
            <a:ext cx="83591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= Amount of product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 produced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yield         </a:t>
            </a:r>
            <a:r>
              <a:rPr lang="en-GB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GB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</a:t>
            </a:r>
            <a:r>
              <a:rPr lang="en-GB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</a:t>
            </a: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If the maximum amount of product that could be produced in a reaction was 200g, but we only actual made 120g,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What is the percentage yield?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2492896"/>
            <a:ext cx="51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8640" y="5401458"/>
            <a:ext cx="4801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984804"/>
            <a:ext cx="83591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= Amount of product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 produced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yield         </a:t>
            </a:r>
            <a:r>
              <a:rPr lang="en-GB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GB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If the maximum amount of product that could be produced in a reaction was </a:t>
            </a:r>
            <a:r>
              <a:rPr lang="en-GB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200g</a:t>
            </a: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but we only actual made 120g,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What is the percentage yield?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2492896"/>
            <a:ext cx="51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8640" y="5401458"/>
            <a:ext cx="4801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984804"/>
            <a:ext cx="83591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Percentage =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product 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 produced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100%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yield         </a:t>
            </a:r>
            <a:r>
              <a:rPr lang="en-GB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GB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</a:t>
            </a:r>
            <a:r>
              <a:rPr lang="en-GB" altLang="en-US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product 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4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If the maximum amount of product that could be produced in a reaction was </a:t>
            </a:r>
            <a:r>
              <a:rPr lang="en-GB" alt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200g</a:t>
            </a: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but we only actual made </a:t>
            </a:r>
            <a:r>
              <a:rPr lang="en-GB" altLang="en-US" sz="2800" dirty="0" smtClean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120g</a:t>
            </a: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What is the percentage yield?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95736" y="2492896"/>
            <a:ext cx="5184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88640" y="5401458"/>
            <a:ext cx="48013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5051650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rgbClr val="00B0F0"/>
                </a:solidFill>
              </a:rPr>
              <a:t>120</a:t>
            </a:r>
            <a:r>
              <a:rPr lang="en-GB" sz="2800" dirty="0" smtClean="0"/>
              <a:t> x 100 % =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200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2317" y="503618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60%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422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 of reasons why we don’t get 100% yields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 smtClean="0"/>
              <a:t>Discuss this in pairs </a:t>
            </a:r>
          </a:p>
          <a:p>
            <a:endParaRPr lang="en-GB" dirty="0"/>
          </a:p>
          <a:p>
            <a:r>
              <a:rPr lang="en-GB" dirty="0" smtClean="0"/>
              <a:t>Note down your ideas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2420888"/>
            <a:ext cx="2736304" cy="7078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E- praise points if you can match any answers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6582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Why we don’t get 100% yields…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product may be lost when it is separated from the reaction mixture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reactants may react in ways different to the expected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reaction may not go to completion because it is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6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Tier Sectio</a:t>
            </a:r>
            <a:r>
              <a:rPr lang="en-GB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3672408" cy="82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Previously...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204864"/>
            <a:ext cx="807524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did some questions like this: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/>
              <a:t>	</a:t>
            </a:r>
            <a:r>
              <a:rPr lang="en-GB" sz="3200" i="1" dirty="0" smtClean="0"/>
              <a:t>If an excess of </a:t>
            </a:r>
            <a:r>
              <a:rPr lang="en-GB" sz="3200" i="1" dirty="0" err="1" smtClean="0"/>
              <a:t>ethyne</a:t>
            </a:r>
            <a:r>
              <a:rPr lang="en-GB" sz="3200" i="1" dirty="0" smtClean="0"/>
              <a:t> gas is reacted with 40g of bromine what mass of </a:t>
            </a:r>
            <a:r>
              <a:rPr lang="en-GB" sz="3200" i="1" dirty="0" err="1" smtClean="0"/>
              <a:t>tetrabromoethane</a:t>
            </a:r>
            <a:r>
              <a:rPr lang="en-GB" sz="3200" i="1" dirty="0" smtClean="0"/>
              <a:t> is produced?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C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H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2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Br</a:t>
            </a:r>
            <a:r>
              <a:rPr kumimoji="0" lang="en-GB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4</a:t>
            </a:r>
            <a:endParaRPr kumimoji="0" lang="en-GB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576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Percentage Yields</vt:lpstr>
      <vt:lpstr>What is percentage yield?</vt:lpstr>
      <vt:lpstr>What is percentage yield?</vt:lpstr>
      <vt:lpstr>An example</vt:lpstr>
      <vt:lpstr>An example</vt:lpstr>
      <vt:lpstr>An example</vt:lpstr>
      <vt:lpstr>Think of reasons why we don’t get 100% yields </vt:lpstr>
      <vt:lpstr>Why we don’t get 100% yields…</vt:lpstr>
      <vt:lpstr>Higher Tier Section</vt:lpstr>
      <vt:lpstr>PowerPoint Presentation</vt:lpstr>
      <vt:lpstr>PowerPoint Presentation</vt:lpstr>
      <vt:lpstr>PowerPoint Presentation</vt:lpstr>
      <vt:lpstr>Maximum Theoretical Yield</vt:lpstr>
      <vt:lpstr>What is percentage yield?</vt:lpstr>
      <vt:lpstr>Syllabus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12</cp:revision>
  <dcterms:created xsi:type="dcterms:W3CDTF">2012-06-25T12:59:51Z</dcterms:created>
  <dcterms:modified xsi:type="dcterms:W3CDTF">2017-01-09T13:15:28Z</dcterms:modified>
</cp:coreProperties>
</file>