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6" r:id="rId5"/>
    <p:sldId id="267" r:id="rId6"/>
    <p:sldId id="268" r:id="rId7"/>
    <p:sldId id="263" r:id="rId8"/>
    <p:sldId id="265" r:id="rId9"/>
    <p:sldId id="264" r:id="rId10"/>
    <p:sldId id="25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F339F-2901-4FE8-B2E7-10953834F98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066B-5A95-4980-8FD0-BC953DA60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7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checked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0066B-5A95-4980-8FD0-BC953DA60E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Gases and Moles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C3.8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4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4.3.5 Use of amount of substance in relation to volumes of gases (chemistry only) (HT only)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 amounts in moles of gases occupy the same volume under the same conditions of temperature and pressure.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volume of one mole of any gas at room temperature and pressure (20</a:t>
            </a:r>
            <a:r>
              <a:rPr lang="en-GB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and 1 atmosphere pressure) is 24 dm</a:t>
            </a:r>
            <a:r>
              <a:rPr lang="en-GB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volumes of gaseous reactants and products can be calculated from the balanced equation for the reaction.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should be able to: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calculate the volume of a gas at room temperature and pressure from its mass and relative formula mass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calculate volumes of gaseous reactants and products from a balanced equation and a given volume of a gaseous reactant or product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change the subject of a mathematical equation.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1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C3.8 Gases and moles – HT 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7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mtClean="0"/>
              <a:t>Moles of Gas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904" y="1756471"/>
            <a:ext cx="4978896" cy="342200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dirty="0" smtClean="0"/>
              <a:t>One mole of </a:t>
            </a:r>
            <a:r>
              <a:rPr lang="en-GB" altLang="en-US" b="1" dirty="0" smtClean="0"/>
              <a:t>any gas </a:t>
            </a:r>
            <a:r>
              <a:rPr lang="en-GB" altLang="en-US" dirty="0" smtClean="0"/>
              <a:t>has the same volume.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dirty="0" smtClean="0"/>
              <a:t>Why?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772102"/>
            <a:ext cx="2152650" cy="2124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1670" y="4235010"/>
            <a:ext cx="594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Hint: the gaps between particles would be the same in any gas at the same temperature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01670" y="5302107"/>
            <a:ext cx="6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Hint: the gaps are </a:t>
            </a:r>
            <a:r>
              <a:rPr lang="en-GB" sz="2400" b="1" u="sng" dirty="0" smtClean="0"/>
              <a:t>much</a:t>
            </a:r>
            <a:r>
              <a:rPr lang="en-GB" sz="2400" b="1" dirty="0" smtClean="0"/>
              <a:t> bigger than the particles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7913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mtClean="0"/>
              <a:t>Moles of Gas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One mole of any gas has a volume of 24 dm</a:t>
            </a:r>
            <a:r>
              <a:rPr lang="en-GB" altLang="en-US" baseline="30000" dirty="0" smtClean="0"/>
              <a:t>3</a:t>
            </a:r>
            <a:r>
              <a:rPr lang="en-GB" altLang="en-US" dirty="0" smtClean="0"/>
              <a:t> at </a:t>
            </a:r>
            <a:r>
              <a:rPr lang="en-GB" altLang="en-US" dirty="0" err="1" smtClean="0"/>
              <a:t>r.t.p</a:t>
            </a:r>
            <a:r>
              <a:rPr lang="en-GB" altLang="en-US" dirty="0" smtClean="0"/>
              <a:t>.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		</a:t>
            </a:r>
            <a:r>
              <a:rPr lang="en-GB" altLang="en-US" sz="2800" dirty="0" err="1" smtClean="0"/>
              <a:t>Eg</a:t>
            </a:r>
            <a:r>
              <a:rPr lang="en-GB" altLang="en-US" sz="2800" dirty="0" smtClean="0"/>
              <a:t>. 1 mol of CO</a:t>
            </a:r>
            <a:r>
              <a:rPr lang="en-GB" altLang="en-US" sz="2800" baseline="-25000" dirty="0" smtClean="0"/>
              <a:t>2</a:t>
            </a:r>
            <a:r>
              <a:rPr lang="en-GB" altLang="en-US" sz="2800" dirty="0" smtClean="0"/>
              <a:t> has </a:t>
            </a:r>
            <a:r>
              <a:rPr lang="en-GB" altLang="en-US" sz="2800" dirty="0" err="1" smtClean="0"/>
              <a:t>vol</a:t>
            </a:r>
            <a:r>
              <a:rPr lang="en-GB" altLang="en-US" sz="2800" dirty="0" smtClean="0"/>
              <a:t>=24 dm</a:t>
            </a:r>
            <a:r>
              <a:rPr lang="en-GB" altLang="en-US" sz="2800" baseline="30000" dirty="0" smtClean="0"/>
              <a:t>3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dirty="0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	</a:t>
            </a:r>
            <a:r>
              <a:rPr lang="en-GB" altLang="en-US" sz="2800" dirty="0" err="1" smtClean="0"/>
              <a:t>Eg</a:t>
            </a:r>
            <a:r>
              <a:rPr lang="en-GB" altLang="en-US" sz="2800" dirty="0" smtClean="0"/>
              <a:t>. 2 mol of CO</a:t>
            </a:r>
            <a:r>
              <a:rPr lang="en-GB" altLang="en-US" sz="2800" baseline="-25000" dirty="0" smtClean="0"/>
              <a:t>2</a:t>
            </a:r>
            <a:r>
              <a:rPr lang="en-GB" altLang="en-US" sz="2800" dirty="0" smtClean="0"/>
              <a:t> has </a:t>
            </a:r>
            <a:r>
              <a:rPr lang="en-GB" altLang="en-US" sz="2800" dirty="0" err="1" smtClean="0"/>
              <a:t>vol</a:t>
            </a:r>
            <a:r>
              <a:rPr lang="en-GB" altLang="en-US" sz="2800" dirty="0" smtClean="0"/>
              <a:t>=48 dm</a:t>
            </a:r>
            <a:r>
              <a:rPr lang="en-GB" altLang="en-US" sz="2800" baseline="30000" dirty="0" smtClean="0"/>
              <a:t>3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dirty="0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	</a:t>
            </a:r>
            <a:r>
              <a:rPr lang="en-GB" altLang="en-US" sz="2800" dirty="0" err="1" smtClean="0"/>
              <a:t>Eg</a:t>
            </a:r>
            <a:r>
              <a:rPr lang="en-GB" altLang="en-US" sz="2800" dirty="0" smtClean="0"/>
              <a:t>. 2 mol of SO</a:t>
            </a:r>
            <a:r>
              <a:rPr lang="en-GB" altLang="en-US" sz="2800" baseline="-25000" dirty="0" smtClean="0"/>
              <a:t>3</a:t>
            </a:r>
            <a:r>
              <a:rPr lang="en-GB" altLang="en-US" sz="2800" dirty="0" smtClean="0"/>
              <a:t> has </a:t>
            </a:r>
            <a:r>
              <a:rPr lang="en-GB" altLang="en-US" sz="2800" dirty="0" err="1" smtClean="0"/>
              <a:t>vol</a:t>
            </a:r>
            <a:r>
              <a:rPr lang="en-GB" altLang="en-US" sz="2800" dirty="0" smtClean="0"/>
              <a:t>=?? dm</a:t>
            </a:r>
            <a:r>
              <a:rPr lang="en-GB" altLang="en-US" sz="2800" baseline="30000" dirty="0" smtClean="0"/>
              <a:t>3</a:t>
            </a:r>
          </a:p>
          <a:p>
            <a:pPr eaLnBrk="1" hangingPunct="1">
              <a:defRPr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766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Calculating volume from no. of moles (and vice versa)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5567893" y="3065961"/>
            <a:ext cx="244827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Volume</a:t>
            </a:r>
            <a:endParaRPr lang="en-GB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1043608" y="3040327"/>
            <a:ext cx="244827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No. of moles</a:t>
            </a:r>
            <a:endParaRPr lang="en-GB" sz="4400" dirty="0"/>
          </a:p>
        </p:txBody>
      </p:sp>
      <p:sp>
        <p:nvSpPr>
          <p:cNvPr id="6" name="Right Arrow 5"/>
          <p:cNvSpPr/>
          <p:nvPr/>
        </p:nvSpPr>
        <p:spPr>
          <a:xfrm>
            <a:off x="3779912" y="3356992"/>
            <a:ext cx="151216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10800000">
            <a:off x="3767693" y="4149080"/>
            <a:ext cx="151216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47712" y="4382027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÷ 24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47712" y="2898953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x 24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448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Calculate the volume of each of these gases: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altLang="en-US" dirty="0" smtClean="0"/>
              <a:t>	2 </a:t>
            </a:r>
            <a:r>
              <a:rPr lang="en-GB" altLang="en-US" dirty="0"/>
              <a:t>mol of CO</a:t>
            </a:r>
            <a:r>
              <a:rPr lang="en-GB" altLang="en-US" baseline="-25000" dirty="0"/>
              <a:t>2</a:t>
            </a:r>
            <a:r>
              <a:rPr lang="en-GB" altLang="en-US" dirty="0"/>
              <a:t> </a:t>
            </a:r>
            <a:r>
              <a:rPr lang="en-GB" altLang="en-US" dirty="0" smtClean="0"/>
              <a:t>=  48 dm</a:t>
            </a:r>
            <a:r>
              <a:rPr lang="en-GB" altLang="en-US" baseline="30000" dirty="0" smtClean="0"/>
              <a:t>3</a:t>
            </a:r>
          </a:p>
          <a:p>
            <a:pPr marL="0" indent="0">
              <a:buNone/>
            </a:pPr>
            <a:endParaRPr lang="en-GB" baseline="30000" dirty="0"/>
          </a:p>
          <a:p>
            <a:pPr marL="0" indent="0">
              <a:buNone/>
            </a:pPr>
            <a:r>
              <a:rPr lang="en-GB" baseline="30000" dirty="0" smtClean="0"/>
              <a:t>	</a:t>
            </a:r>
            <a:r>
              <a:rPr lang="en-GB" altLang="en-US" dirty="0" smtClean="0"/>
              <a:t>0.5 </a:t>
            </a:r>
            <a:r>
              <a:rPr lang="en-GB" altLang="en-US" dirty="0"/>
              <a:t>mol of </a:t>
            </a:r>
            <a:r>
              <a:rPr lang="en-GB" altLang="en-US" dirty="0" smtClean="0"/>
              <a:t>N</a:t>
            </a:r>
            <a:r>
              <a:rPr lang="en-GB" altLang="en-US" baseline="-25000" dirty="0" smtClean="0"/>
              <a:t>2</a:t>
            </a:r>
            <a:r>
              <a:rPr lang="en-GB" altLang="en-US" dirty="0" smtClean="0"/>
              <a:t> </a:t>
            </a:r>
            <a:r>
              <a:rPr lang="en-GB" altLang="en-US" dirty="0"/>
              <a:t>=  </a:t>
            </a:r>
            <a:r>
              <a:rPr lang="en-GB" altLang="en-US" dirty="0" smtClean="0"/>
              <a:t>12 </a:t>
            </a:r>
            <a:r>
              <a:rPr lang="en-GB" altLang="en-US" dirty="0"/>
              <a:t>dm</a:t>
            </a:r>
            <a:r>
              <a:rPr lang="en-GB" altLang="en-US" baseline="30000" dirty="0"/>
              <a:t>3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2780928"/>
            <a:ext cx="5760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??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3717032"/>
            <a:ext cx="5760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??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272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Calculate the no. of moles of each of these gases: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altLang="en-US" dirty="0" smtClean="0"/>
              <a:t>	72 dm</a:t>
            </a:r>
            <a:r>
              <a:rPr lang="en-GB" altLang="en-US" baseline="30000" dirty="0" smtClean="0"/>
              <a:t>3</a:t>
            </a:r>
            <a:r>
              <a:rPr lang="en-GB" altLang="en-US" dirty="0" smtClean="0"/>
              <a:t> </a:t>
            </a:r>
            <a:r>
              <a:rPr lang="en-GB" altLang="en-US" dirty="0"/>
              <a:t>of </a:t>
            </a:r>
            <a:r>
              <a:rPr lang="en-GB" altLang="en-US" dirty="0" smtClean="0"/>
              <a:t>SO</a:t>
            </a:r>
            <a:r>
              <a:rPr lang="en-GB" altLang="en-US" baseline="-25000" dirty="0" smtClean="0"/>
              <a:t>2</a:t>
            </a:r>
            <a:r>
              <a:rPr lang="en-GB" altLang="en-US" dirty="0" smtClean="0"/>
              <a:t> =</a:t>
            </a:r>
            <a:r>
              <a:rPr lang="en-GB" altLang="en-US" dirty="0"/>
              <a:t> </a:t>
            </a:r>
            <a:r>
              <a:rPr lang="en-GB" altLang="en-US" dirty="0" smtClean="0"/>
              <a:t>  3  mol </a:t>
            </a:r>
            <a:endParaRPr lang="en-GB" baseline="30000" dirty="0"/>
          </a:p>
          <a:p>
            <a:pPr marL="0" indent="0">
              <a:buNone/>
            </a:pPr>
            <a:r>
              <a:rPr lang="en-GB" baseline="30000" dirty="0" smtClean="0"/>
              <a:t>	</a:t>
            </a:r>
          </a:p>
          <a:p>
            <a:pPr marL="0" indent="0">
              <a:buNone/>
            </a:pPr>
            <a:r>
              <a:rPr lang="en-GB" altLang="en-US" baseline="30000" dirty="0"/>
              <a:t>	</a:t>
            </a:r>
            <a:r>
              <a:rPr lang="en-GB" altLang="en-US" dirty="0" smtClean="0"/>
              <a:t>13.2 dm</a:t>
            </a:r>
            <a:r>
              <a:rPr lang="en-GB" altLang="en-US" baseline="30000" dirty="0" smtClean="0"/>
              <a:t>3 </a:t>
            </a:r>
            <a:r>
              <a:rPr lang="en-GB" altLang="en-US" dirty="0" smtClean="0"/>
              <a:t>of H</a:t>
            </a:r>
            <a:r>
              <a:rPr lang="en-GB" altLang="en-US" baseline="-25000" dirty="0" smtClean="0"/>
              <a:t>2</a:t>
            </a:r>
            <a:r>
              <a:rPr lang="en-GB" altLang="en-US" dirty="0" smtClean="0"/>
              <a:t> </a:t>
            </a:r>
            <a:r>
              <a:rPr lang="en-GB" altLang="en-US" dirty="0"/>
              <a:t>= </a:t>
            </a:r>
            <a:r>
              <a:rPr lang="en-GB" altLang="en-US" dirty="0" smtClean="0"/>
              <a:t>0.55 mol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75956" y="3268743"/>
            <a:ext cx="5760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??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75956" y="4254043"/>
            <a:ext cx="7920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??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5287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Higher Tier bit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808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b="1" dirty="0" smtClean="0"/>
              <a:t>	If we know the no. of moles of a gas, we can calculate its mass:</a:t>
            </a:r>
            <a:endParaRPr lang="en-GB" altLang="en-US" b="1" dirty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b="1" dirty="0" smtClean="0">
                <a:effectLst/>
              </a:rPr>
              <a:t>	a </a:t>
            </a:r>
            <a:r>
              <a:rPr lang="en-GB" altLang="en-US" dirty="0" smtClean="0">
                <a:effectLst/>
              </a:rPr>
              <a:t>what is the mass of 12 dm</a:t>
            </a:r>
            <a:r>
              <a:rPr lang="en-GB" altLang="en-US" baseline="30000" dirty="0" smtClean="0">
                <a:effectLst/>
              </a:rPr>
              <a:t>3</a:t>
            </a:r>
            <a:r>
              <a:rPr lang="en-GB" altLang="en-US" dirty="0" smtClean="0">
                <a:effectLst/>
              </a:rPr>
              <a:t> of oxygen (O</a:t>
            </a:r>
            <a:r>
              <a:rPr lang="en-GB" altLang="en-US" baseline="-25000" dirty="0" smtClean="0">
                <a:effectLst/>
              </a:rPr>
              <a:t>2</a:t>
            </a:r>
            <a:r>
              <a:rPr lang="en-GB" altLang="en-US" dirty="0" smtClean="0">
                <a:effectLst/>
              </a:rPr>
              <a:t>)?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b="1" dirty="0" smtClean="0">
                <a:effectLst/>
              </a:rPr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7824" y="3605407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12 / 24 =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3605407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0.5 mol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6134" y="3582041"/>
            <a:ext cx="1738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Calc</a:t>
            </a:r>
            <a:r>
              <a:rPr lang="en-GB" dirty="0" smtClean="0"/>
              <a:t> the no. of moles of gas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16134" y="4511542"/>
            <a:ext cx="1738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 the no. of moles by the formula mass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452179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0.5 x 32 =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452179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16g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9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Higher Tier bit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808"/>
            <a:ext cx="8229600" cy="4525963"/>
          </a:xfrm>
        </p:spPr>
        <p:txBody>
          <a:bodyPr/>
          <a:lstStyle/>
          <a:p>
            <a:pPr marL="609600" indent="-609600">
              <a:buNone/>
            </a:pPr>
            <a:r>
              <a:rPr lang="en-GB" altLang="en-US" b="1" dirty="0" smtClean="0"/>
              <a:t>	If we know mass, we can calculate </a:t>
            </a:r>
            <a:r>
              <a:rPr lang="en-GB" altLang="en-US" b="1" dirty="0"/>
              <a:t>the no. of moles of a </a:t>
            </a:r>
            <a:r>
              <a:rPr lang="en-GB" altLang="en-US" b="1" dirty="0" smtClean="0"/>
              <a:t>gas:</a:t>
            </a:r>
            <a:endParaRPr lang="en-GB" altLang="en-US" b="1" dirty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b="1" dirty="0" smtClean="0">
                <a:effectLst/>
              </a:rPr>
              <a:t>	b </a:t>
            </a:r>
            <a:r>
              <a:rPr lang="en-GB" altLang="en-US" dirty="0" smtClean="0">
                <a:effectLst/>
              </a:rPr>
              <a:t>what is the volume of 11g of </a:t>
            </a:r>
            <a:r>
              <a:rPr lang="en-GB" altLang="en-US" dirty="0"/>
              <a:t>c</a:t>
            </a:r>
            <a:r>
              <a:rPr lang="en-GB" altLang="en-US" dirty="0" smtClean="0">
                <a:effectLst/>
              </a:rPr>
              <a:t>arbon dioxide (CO</a:t>
            </a:r>
            <a:r>
              <a:rPr lang="en-GB" altLang="en-US" baseline="-25000" dirty="0" smtClean="0">
                <a:effectLst/>
              </a:rPr>
              <a:t>2</a:t>
            </a:r>
            <a:r>
              <a:rPr lang="en-GB" altLang="en-US" dirty="0" smtClean="0">
                <a:effectLst/>
              </a:rPr>
              <a:t>)?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3952771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11/ 44 =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3952771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0.25 mol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8142" y="3929405"/>
            <a:ext cx="1738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Calc</a:t>
            </a:r>
            <a:r>
              <a:rPr lang="en-GB" dirty="0" smtClean="0"/>
              <a:t> the no. of moles of CO</a:t>
            </a:r>
            <a:r>
              <a:rPr lang="en-GB" baseline="-25000" dirty="0" smtClean="0"/>
              <a:t>2</a:t>
            </a:r>
            <a:r>
              <a:rPr lang="en-GB" dirty="0" smtClean="0"/>
              <a:t> by dividing by Mr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88142" y="4858906"/>
            <a:ext cx="1738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 the no. of moles by 24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486916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0.25 x 24 =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486916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6dm</a:t>
            </a:r>
            <a:r>
              <a:rPr lang="en-GB" sz="2800" b="1" baseline="30000" dirty="0" smtClean="0">
                <a:solidFill>
                  <a:srgbClr val="FF0000"/>
                </a:solidFill>
              </a:rPr>
              <a:t>3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1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you 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Attempt the questions on p15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355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Gases and Moles</vt:lpstr>
      <vt:lpstr>Moles of Gas</vt:lpstr>
      <vt:lpstr>Moles of Gas</vt:lpstr>
      <vt:lpstr>Calculating volume from no. of moles (and vice versa)</vt:lpstr>
      <vt:lpstr>Questions</vt:lpstr>
      <vt:lpstr>Questions</vt:lpstr>
      <vt:lpstr>Higher Tier bit</vt:lpstr>
      <vt:lpstr>Higher Tier bit</vt:lpstr>
      <vt:lpstr>Now you try</vt:lpstr>
      <vt:lpstr>Syllabus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Ionic Structures</dc:title>
  <dc:creator>Sadler</dc:creator>
  <cp:lastModifiedBy>Ian Sadler</cp:lastModifiedBy>
  <cp:revision>15</cp:revision>
  <dcterms:created xsi:type="dcterms:W3CDTF">2012-06-25T12:59:51Z</dcterms:created>
  <dcterms:modified xsi:type="dcterms:W3CDTF">2017-01-09T13:14:44Z</dcterms:modified>
</cp:coreProperties>
</file>