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58" r:id="rId4"/>
    <p:sldId id="261" r:id="rId5"/>
    <p:sldId id="259" r:id="rId6"/>
    <p:sldId id="262" r:id="rId7"/>
    <p:sldId id="263" r:id="rId8"/>
    <p:sldId id="264" r:id="rId9"/>
    <p:sldId id="269" r:id="rId10"/>
    <p:sldId id="270" r:id="rId11"/>
    <p:sldId id="268" r:id="rId12"/>
    <p:sldId id="271" r:id="rId13"/>
    <p:sldId id="265" r:id="rId14"/>
    <p:sldId id="266" r:id="rId15"/>
    <p:sldId id="257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EF53F-32FF-4E3C-83F8-C3991B1A5452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C245F-5D90-489C-92A1-B6F764FE4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2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 for license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00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</a:t>
            </a:r>
            <a:r>
              <a:rPr lang="en-GB" baseline="0" dirty="0" smtClean="0"/>
              <a:t> for license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57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</a:t>
            </a:r>
            <a:r>
              <a:rPr lang="en-GB" baseline="0" dirty="0" smtClean="0"/>
              <a:t> for license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59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</a:t>
            </a:r>
            <a:r>
              <a:rPr lang="en-GB" baseline="0" dirty="0" smtClean="0"/>
              <a:t> for license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83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checked</a:t>
            </a:r>
            <a:r>
              <a:rPr lang="en-GB" baseline="0" dirty="0" smtClean="0"/>
              <a:t> for license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9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C245F-5D90-489C-92A1-B6F764FE444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35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Concentration of solutions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C3.7</a:t>
            </a:r>
          </a:p>
          <a:p>
            <a:endParaRPr lang="en-GB" dirty="0"/>
          </a:p>
          <a:p>
            <a:r>
              <a:rPr lang="en-GB" dirty="0" smtClean="0"/>
              <a:t>Foundation Tier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Converting between </a:t>
            </a:r>
            <a:br>
              <a:rPr lang="en-GB" dirty="0" smtClean="0"/>
            </a:br>
            <a:r>
              <a:rPr lang="en-GB" b="1" dirty="0" smtClean="0"/>
              <a:t>cm</a:t>
            </a:r>
            <a:r>
              <a:rPr lang="en-GB" b="1" baseline="30000" dirty="0" smtClean="0"/>
              <a:t>3</a:t>
            </a:r>
            <a:r>
              <a:rPr lang="en-GB" dirty="0" smtClean="0"/>
              <a:t> and </a:t>
            </a:r>
            <a:r>
              <a:rPr lang="en-GB" b="1" dirty="0" smtClean="0"/>
              <a:t>dm</a:t>
            </a:r>
            <a:r>
              <a:rPr lang="en-GB" b="1" baseline="30000" dirty="0" smtClean="0"/>
              <a:t>3</a:t>
            </a:r>
            <a:endParaRPr lang="en-GB" b="1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099055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cm</a:t>
            </a:r>
            <a:r>
              <a:rPr lang="en-GB" sz="4400" b="1" baseline="30000" dirty="0" smtClean="0">
                <a:solidFill>
                  <a:prstClr val="black"/>
                </a:solidFill>
                <a:ea typeface="+mj-ea"/>
                <a:cs typeface="+mj-cs"/>
              </a:rPr>
              <a:t>3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6300192" y="3108898"/>
            <a:ext cx="11368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dm</a:t>
            </a:r>
            <a:r>
              <a:rPr lang="en-GB" sz="4400" b="1" baseline="30000" dirty="0" smtClean="0">
                <a:solidFill>
                  <a:prstClr val="black"/>
                </a:solidFill>
                <a:ea typeface="+mj-ea"/>
                <a:cs typeface="+mj-cs"/>
              </a:rPr>
              <a:t>3</a:t>
            </a:r>
            <a:endParaRPr lang="en-GB" dirty="0"/>
          </a:p>
        </p:txBody>
      </p:sp>
      <p:sp>
        <p:nvSpPr>
          <p:cNvPr id="6" name="Curved Down Arrow 5"/>
          <p:cNvSpPr/>
          <p:nvPr/>
        </p:nvSpPr>
        <p:spPr>
          <a:xfrm>
            <a:off x="1763688" y="2051005"/>
            <a:ext cx="5256584" cy="103820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H="1">
            <a:off x="1663080" y="3878339"/>
            <a:ext cx="5328592" cy="10081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4595" y="2082624"/>
            <a:ext cx="17347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÷ 1000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535014" y="3997674"/>
            <a:ext cx="1713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x 1000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0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Questions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575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b="1" dirty="0" smtClean="0">
                <a:effectLst/>
              </a:rPr>
              <a:t>1 </a:t>
            </a:r>
            <a:r>
              <a:rPr lang="en-GB" altLang="en-US" sz="2800" dirty="0" smtClean="0">
                <a:effectLst/>
              </a:rPr>
              <a:t>A bottle of hydrochloric acid has a concentration of 0.5 mol </a:t>
            </a:r>
            <a:r>
              <a:rPr lang="en-GB" altLang="en-US" sz="2800" dirty="0" err="1" smtClean="0">
                <a:effectLst/>
              </a:rPr>
              <a:t>dm</a:t>
            </a:r>
            <a:r>
              <a:rPr lang="en-GB" altLang="en-US" sz="2800" baseline="30000" dirty="0" smtClean="0">
                <a:effectLst/>
              </a:rPr>
              <a:t>–3</a:t>
            </a:r>
            <a:r>
              <a:rPr lang="en-GB" altLang="en-US" sz="2800" dirty="0" smtClean="0">
                <a:effectLst/>
              </a:rPr>
              <a:t>. What is its concentration in g </a:t>
            </a:r>
            <a:r>
              <a:rPr lang="en-GB" altLang="en-US" sz="2800" dirty="0" err="1" smtClean="0">
                <a:effectLst/>
              </a:rPr>
              <a:t>dm</a:t>
            </a:r>
            <a:r>
              <a:rPr lang="en-GB" altLang="en-US" sz="2800" baseline="30000" dirty="0" smtClean="0">
                <a:effectLst/>
              </a:rPr>
              <a:t>–3</a:t>
            </a:r>
            <a:r>
              <a:rPr lang="en-GB" altLang="en-US" sz="2800" dirty="0" smtClean="0">
                <a:effectLst/>
              </a:rPr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800" dirty="0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b="1" dirty="0" smtClean="0">
                <a:effectLst/>
              </a:rPr>
              <a:t>2 </a:t>
            </a:r>
            <a:r>
              <a:rPr lang="en-GB" altLang="en-US" sz="2800" dirty="0" smtClean="0">
                <a:effectLst/>
              </a:rPr>
              <a:t>A solution of hydrogen peroxide (H</a:t>
            </a:r>
            <a:r>
              <a:rPr lang="en-GB" altLang="en-US" sz="2800" baseline="-25000" dirty="0" smtClean="0">
                <a:effectLst/>
              </a:rPr>
              <a:t>2</a:t>
            </a:r>
            <a:r>
              <a:rPr lang="en-GB" altLang="en-US" sz="2800" dirty="0" smtClean="0">
                <a:effectLst/>
              </a:rPr>
              <a:t>O</a:t>
            </a:r>
            <a:r>
              <a:rPr lang="en-GB" altLang="en-US" sz="2800" baseline="-25000" dirty="0" smtClean="0">
                <a:effectLst/>
              </a:rPr>
              <a:t>2</a:t>
            </a:r>
            <a:r>
              <a:rPr lang="en-GB" altLang="en-US" sz="2800" dirty="0" smtClean="0">
                <a:effectLst/>
              </a:rPr>
              <a:t>) has a concentration of 1.7 g </a:t>
            </a:r>
            <a:r>
              <a:rPr lang="en-GB" altLang="en-US" sz="2800" dirty="0" err="1" smtClean="0">
                <a:effectLst/>
              </a:rPr>
              <a:t>dm</a:t>
            </a:r>
            <a:r>
              <a:rPr lang="en-GB" altLang="en-US" sz="2800" baseline="30000" dirty="0" smtClean="0">
                <a:effectLst/>
              </a:rPr>
              <a:t>–3</a:t>
            </a:r>
            <a:r>
              <a:rPr lang="en-GB" altLang="en-US" sz="2800" dirty="0" smtClean="0">
                <a:effectLst/>
              </a:rPr>
              <a:t>. Convert this concentration into mol </a:t>
            </a:r>
            <a:r>
              <a:rPr lang="en-GB" altLang="en-US" sz="2800" dirty="0" err="1" smtClean="0">
                <a:effectLst/>
              </a:rPr>
              <a:t>dm</a:t>
            </a:r>
            <a:r>
              <a:rPr lang="en-GB" altLang="en-US" sz="2800" baseline="30000" dirty="0" smtClean="0">
                <a:effectLst/>
              </a:rPr>
              <a:t>–3</a:t>
            </a:r>
            <a:r>
              <a:rPr lang="en-GB" altLang="en-US" sz="2800" dirty="0" smtClean="0">
                <a:effectLst/>
              </a:rPr>
              <a:t>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3357563"/>
            <a:ext cx="8424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39750" y="5373688"/>
            <a:ext cx="8135938" cy="1163637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GB" altLang="en-US" b="1" dirty="0"/>
              <a:t>Conversion factors:</a:t>
            </a:r>
          </a:p>
          <a:p>
            <a:pPr eaLnBrk="1" hangingPunct="1"/>
            <a:r>
              <a:rPr lang="en-GB" altLang="en-US" dirty="0"/>
              <a:t>1 dm</a:t>
            </a:r>
            <a:r>
              <a:rPr lang="en-GB" altLang="en-US" baseline="30000" dirty="0"/>
              <a:t>3</a:t>
            </a:r>
            <a:r>
              <a:rPr lang="en-GB" altLang="en-US" dirty="0"/>
              <a:t> = 1000 cm</a:t>
            </a:r>
            <a:r>
              <a:rPr lang="en-GB" altLang="en-US" baseline="30000" dirty="0"/>
              <a:t>3</a:t>
            </a:r>
            <a:r>
              <a:rPr lang="en-GB" altLang="en-US" dirty="0"/>
              <a:t> = 1000 ml = 1 litre</a:t>
            </a:r>
          </a:p>
        </p:txBody>
      </p:sp>
    </p:spTree>
    <p:extLst>
      <p:ext uri="{BB962C8B-B14F-4D97-AF65-F5344CB8AC3E}">
        <p14:creationId xmlns:p14="http://schemas.microsoft.com/office/powerpoint/2010/main" val="35766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Attempt the questions on pages 13&amp;14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7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Summary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There are two ways of giving a value for concentration: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g dm</a:t>
            </a:r>
            <a:r>
              <a:rPr lang="en-GB" baseline="30000" dirty="0" smtClean="0"/>
              <a:t>-3 </a:t>
            </a:r>
            <a:r>
              <a:rPr lang="en-GB" dirty="0" smtClean="0"/>
              <a:t>– mass of solute per dm</a:t>
            </a:r>
            <a:r>
              <a:rPr lang="en-GB" baseline="30000" dirty="0" smtClean="0"/>
              <a:t>3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mol dm</a:t>
            </a:r>
            <a:r>
              <a:rPr lang="en-GB" baseline="30000" dirty="0" smtClean="0"/>
              <a:t>-3</a:t>
            </a:r>
            <a:r>
              <a:rPr lang="en-GB" dirty="0" smtClean="0"/>
              <a:t> – moles of solute per dm</a:t>
            </a:r>
            <a:r>
              <a:rPr lang="en-GB" baseline="30000" dirty="0" smtClean="0"/>
              <a:t>3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87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So…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244975" cy="4530725"/>
          </a:xfrm>
        </p:spPr>
        <p:txBody>
          <a:bodyPr/>
          <a:lstStyle/>
          <a:p>
            <a:pPr marL="180975" indent="-180975" eaLnBrk="1" hangingPunct="1">
              <a:lnSpc>
                <a:spcPct val="90000"/>
              </a:lnSpc>
              <a:defRPr/>
            </a:pPr>
            <a:r>
              <a:rPr lang="en-GB" smtClean="0"/>
              <a:t>g dm</a:t>
            </a:r>
            <a:r>
              <a:rPr lang="en-GB" baseline="30000" smtClean="0"/>
              <a:t>-3</a:t>
            </a:r>
          </a:p>
          <a:p>
            <a:pPr marL="180975" indent="-180975" eaLnBrk="1" hangingPunct="1">
              <a:lnSpc>
                <a:spcPct val="90000"/>
              </a:lnSpc>
              <a:defRPr/>
            </a:pPr>
            <a:endParaRPr lang="en-GB" smtClean="0"/>
          </a:p>
          <a:p>
            <a:pPr marL="180975" indent="-180975" eaLnBrk="1" hangingPunct="1">
              <a:lnSpc>
                <a:spcPct val="90000"/>
              </a:lnSpc>
              <a:defRPr/>
            </a:pPr>
            <a:r>
              <a:rPr lang="en-GB" smtClean="0"/>
              <a:t>Conc =	</a:t>
            </a:r>
            <a:r>
              <a:rPr lang="en-GB" u="sng" smtClean="0"/>
              <a:t>mass</a:t>
            </a:r>
          </a:p>
          <a:p>
            <a:pPr marL="180975" indent="-180975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mtClean="0"/>
              <a:t>			volume</a:t>
            </a:r>
          </a:p>
          <a:p>
            <a:pPr marL="180975" indent="-180975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mtClean="0"/>
          </a:p>
          <a:p>
            <a:pPr marL="180975" indent="-180975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mtClean="0"/>
              <a:t>1. What is the conc in g dm</a:t>
            </a:r>
            <a:r>
              <a:rPr lang="en-GB" baseline="30000" smtClean="0"/>
              <a:t>-3</a:t>
            </a:r>
            <a:r>
              <a:rPr lang="en-GB" smtClean="0"/>
              <a:t> of 0.5dm</a:t>
            </a:r>
            <a:r>
              <a:rPr lang="en-GB" baseline="30000" smtClean="0"/>
              <a:t>3</a:t>
            </a:r>
            <a:r>
              <a:rPr lang="en-GB" smtClean="0"/>
              <a:t> solution that contains 10g of NaOH?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Mol dm</a:t>
            </a:r>
            <a:r>
              <a:rPr lang="en-GB" baseline="30000" smtClean="0"/>
              <a:t>-3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Conc =</a:t>
            </a:r>
            <a:r>
              <a:rPr lang="en-GB" u="sng" smtClean="0"/>
              <a:t>no. of moles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mtClean="0"/>
              <a:t>			volume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mtClean="0"/>
              <a:t>2. What is the conc in mol dm</a:t>
            </a:r>
            <a:r>
              <a:rPr lang="en-GB" baseline="30000" smtClean="0"/>
              <a:t>-3</a:t>
            </a:r>
            <a:r>
              <a:rPr lang="en-GB" smtClean="0"/>
              <a:t> of 0.5dm</a:t>
            </a:r>
            <a:r>
              <a:rPr lang="en-GB" baseline="30000" smtClean="0"/>
              <a:t>3</a:t>
            </a:r>
            <a:r>
              <a:rPr lang="en-GB" smtClean="0"/>
              <a:t> solution that contains 10g of NaOH?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958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002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n-GB" sz="180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4.3.2.5 Concentration of solutions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chemical reactions take place in solutions. The concentration of a solution can be measured in mass per given volume of solution,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grams per dm3 (g/dm3).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should be able to: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calculate the mass of solute in a given volume of solution of known concentration in terms of mass per given volume of solution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(HT only) explain how the mass of a solute and the volume of a solution is related to the concentration of the solution.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4.3.4 Using concentrations of solutions in </a:t>
            </a:r>
            <a:r>
              <a:rPr lang="en-GB" sz="1800" kern="0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800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/dm</a:t>
            </a:r>
            <a:r>
              <a:rPr lang="en-GB" sz="1800" kern="0" baseline="3000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800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(chemistry only) (HT only)</a:t>
            </a:r>
            <a:endParaRPr lang="en-GB" sz="2000" kern="0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concentration of a solution can be measured in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/dm3.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in moles of solute or the mass in grams of solute in a given volume of solution can be calculated from its concentration in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/dm3 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volumes of two solutions that react completely are known and the concentration of one solution is known, the concentration of the other solution can be calculated.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should be able to explain how the concentration of a solution in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/dm3  is related to the mass of the solute and the volume of the solution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Opportunities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titrations including to determine concentrations of strong acids and alkalis.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577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C3.7 </a:t>
            </a:r>
            <a:r>
              <a:rPr kumimoji="0" lang="en-GB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solutions - HT 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55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we mean by concentration?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337123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measure of how much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solute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(solid) is dissolved in a solution.</a:t>
            </a:r>
          </a:p>
          <a:p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dilute</a:t>
            </a: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solution only has a little dissolved</a:t>
            </a:r>
          </a:p>
          <a:p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concentrated</a:t>
            </a: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solution has a lot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553" y="1397663"/>
            <a:ext cx="5926894" cy="253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3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67" y="1417639"/>
            <a:ext cx="7545317" cy="1363290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chemical reactions take place in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479248"/>
            <a:ext cx="3558977" cy="361929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3067" y="2802669"/>
            <a:ext cx="3991058" cy="3613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concentration of a solution can be measured in mass per dm</a:t>
            </a:r>
            <a:r>
              <a:rPr lang="en-GB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3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</a:t>
            </a: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 cm</a:t>
            </a:r>
          </a:p>
          <a:p>
            <a:pPr marL="400050" lvl="1" indent="0">
              <a:buNone/>
            </a:pP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dm</a:t>
            </a:r>
            <a:r>
              <a:rPr lang="en-GB" sz="32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 1 litre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62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11" y="1628800"/>
            <a:ext cx="7545317" cy="136329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10g of salt is dissolved in 1 dm</a:t>
            </a:r>
            <a:r>
              <a:rPr lang="en-GB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479248"/>
            <a:ext cx="3558977" cy="361929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3067" y="2501899"/>
            <a:ext cx="3991058" cy="3613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concentration will be: 10 ÷ 1   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10g/dm</a:t>
            </a:r>
            <a:r>
              <a:rPr lang="en-GB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 smtClean="0"/>
          </a:p>
          <a:p>
            <a:r>
              <a:rPr lang="en-GB" dirty="0" smtClean="0"/>
              <a:t>The equation is:</a:t>
            </a:r>
          </a:p>
          <a:p>
            <a:pPr marL="0" indent="0">
              <a:buNone/>
            </a:pPr>
            <a:r>
              <a:rPr lang="en-GB" b="1" dirty="0" err="1" smtClean="0"/>
              <a:t>Conc</a:t>
            </a:r>
            <a:r>
              <a:rPr lang="en-GB" b="1" dirty="0" smtClean="0"/>
              <a:t> = mass /volume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5828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Attempt the questions of p12 of the booklet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5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What…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also calculate concentration using …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</a:t>
            </a:r>
            <a:r>
              <a:rPr lang="en-GB" sz="6000" b="1" dirty="0" smtClean="0"/>
              <a:t>moles.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0070C0"/>
                </a:solidFill>
              </a:rPr>
              <a:t>Concentration (in </a:t>
            </a:r>
            <a:r>
              <a:rPr lang="en-GB" b="1" dirty="0" smtClean="0">
                <a:solidFill>
                  <a:srgbClr val="0070C0"/>
                </a:solidFill>
              </a:rPr>
              <a:t>mol/dm</a:t>
            </a:r>
            <a:r>
              <a:rPr lang="en-GB" b="1" baseline="30000" dirty="0" smtClean="0">
                <a:solidFill>
                  <a:srgbClr val="0070C0"/>
                </a:solidFill>
              </a:rPr>
              <a:t>3</a:t>
            </a:r>
            <a:r>
              <a:rPr lang="en-GB" dirty="0" smtClean="0">
                <a:solidFill>
                  <a:srgbClr val="0070C0"/>
                </a:solidFill>
              </a:rPr>
              <a:t>) = </a:t>
            </a:r>
            <a:r>
              <a:rPr lang="en-GB" u="sng" dirty="0" smtClean="0">
                <a:solidFill>
                  <a:srgbClr val="0070C0"/>
                </a:solidFill>
              </a:rPr>
              <a:t>no. of moles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b="1" dirty="0" smtClean="0">
                <a:solidFill>
                  <a:srgbClr val="0070C0"/>
                </a:solidFill>
              </a:rPr>
              <a:t>						</a:t>
            </a:r>
            <a:r>
              <a:rPr lang="en-GB" dirty="0" smtClean="0">
                <a:solidFill>
                  <a:srgbClr val="0070C0"/>
                </a:solidFill>
              </a:rPr>
              <a:t>volume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9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11" y="1628800"/>
            <a:ext cx="8477777" cy="1363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5.85g of sodium chloride is dissolved in 0.5 dm</a:t>
            </a:r>
            <a:r>
              <a:rPr lang="en-GB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479248"/>
            <a:ext cx="3558977" cy="361929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3067" y="2501899"/>
            <a:ext cx="3991058" cy="38794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 of 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NaCl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+ 35.5</a:t>
            </a: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58.5</a:t>
            </a:r>
          </a:p>
          <a:p>
            <a:endParaRPr lang="en-GB" dirty="0" smtClean="0"/>
          </a:p>
          <a:p>
            <a:r>
              <a:rPr lang="en-GB" dirty="0" smtClean="0"/>
              <a:t>The no. of moles  </a:t>
            </a:r>
          </a:p>
          <a:p>
            <a:pPr marL="0" indent="0">
              <a:buNone/>
            </a:pPr>
            <a:r>
              <a:rPr lang="en-GB" b="1" dirty="0" smtClean="0"/>
              <a:t>	= 5.85 / 58.5 	=0.1 mol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124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11" y="1628800"/>
            <a:ext cx="8477777" cy="1363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5.85g of sodium chloride is dissolved in 0.5 dm</a:t>
            </a:r>
            <a:r>
              <a:rPr lang="en-GB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479248"/>
            <a:ext cx="3558977" cy="361929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3067" y="2501899"/>
            <a:ext cx="3991058" cy="3879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of moles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volume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0.1 / 0.5</a:t>
            </a: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0.2 mol/dm</a:t>
            </a:r>
            <a:r>
              <a:rPr lang="en-GB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 smtClean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753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Converting between </a:t>
            </a:r>
            <a:br>
              <a:rPr lang="en-GB" dirty="0" smtClean="0"/>
            </a:br>
            <a:r>
              <a:rPr lang="en-GB" b="1" dirty="0" smtClean="0"/>
              <a:t>g/dm</a:t>
            </a:r>
            <a:r>
              <a:rPr lang="en-GB" b="1" baseline="30000" dirty="0" smtClean="0"/>
              <a:t>3</a:t>
            </a:r>
            <a:r>
              <a:rPr lang="en-GB" dirty="0" smtClean="0"/>
              <a:t> and </a:t>
            </a:r>
            <a:r>
              <a:rPr lang="en-GB" b="1" dirty="0" smtClean="0"/>
              <a:t>mol/dm</a:t>
            </a:r>
            <a:r>
              <a:rPr lang="en-GB" b="1" baseline="30000" dirty="0" smtClean="0"/>
              <a:t>3</a:t>
            </a:r>
            <a:endParaRPr lang="en-GB" b="1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099055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prstClr val="black"/>
                </a:solidFill>
                <a:ea typeface="+mj-ea"/>
                <a:cs typeface="+mj-cs"/>
              </a:rPr>
              <a:t>g/dm</a:t>
            </a:r>
            <a:r>
              <a:rPr lang="en-GB" sz="4400" b="1" baseline="30000" dirty="0">
                <a:solidFill>
                  <a:prstClr val="black"/>
                </a:solidFill>
                <a:ea typeface="+mj-ea"/>
                <a:cs typeface="+mj-cs"/>
              </a:rPr>
              <a:t>3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5508104" y="3099055"/>
            <a:ext cx="22781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prstClr val="black"/>
                </a:solidFill>
                <a:ea typeface="+mj-ea"/>
                <a:cs typeface="+mj-cs"/>
              </a:rPr>
              <a:t>mol/dm</a:t>
            </a:r>
            <a:r>
              <a:rPr lang="en-GB" sz="4400" b="1" baseline="30000" dirty="0">
                <a:solidFill>
                  <a:prstClr val="black"/>
                </a:solidFill>
                <a:ea typeface="+mj-ea"/>
                <a:cs typeface="+mj-cs"/>
              </a:rPr>
              <a:t>3</a:t>
            </a:r>
            <a:endParaRPr lang="en-GB" dirty="0"/>
          </a:p>
        </p:txBody>
      </p:sp>
      <p:sp>
        <p:nvSpPr>
          <p:cNvPr id="6" name="Curved Down Arrow 5"/>
          <p:cNvSpPr/>
          <p:nvPr/>
        </p:nvSpPr>
        <p:spPr>
          <a:xfrm>
            <a:off x="1763688" y="2051005"/>
            <a:ext cx="5256584" cy="103820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H="1">
            <a:off x="1663080" y="3878339"/>
            <a:ext cx="5328592" cy="10081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83610" y="2124062"/>
            <a:ext cx="12875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÷ Mr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683610" y="3997674"/>
            <a:ext cx="12875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smtClean="0">
                <a:solidFill>
                  <a:prstClr val="black"/>
                </a:solidFill>
                <a:ea typeface="+mj-ea"/>
                <a:cs typeface="+mj-cs"/>
              </a:rPr>
              <a:t>x Mr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546</Words>
  <Application>Microsoft Office PowerPoint</Application>
  <PresentationFormat>On-screen Show (4:3)</PresentationFormat>
  <Paragraphs>101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Concentration of solutions</vt:lpstr>
      <vt:lpstr>What do we mean by concentration?</vt:lpstr>
      <vt:lpstr>Concentration</vt:lpstr>
      <vt:lpstr>Concentration</vt:lpstr>
      <vt:lpstr>Your turn</vt:lpstr>
      <vt:lpstr>Guess What…</vt:lpstr>
      <vt:lpstr>Concentration</vt:lpstr>
      <vt:lpstr>Concentration</vt:lpstr>
      <vt:lpstr>Converting between  g/dm3 and mol/dm3</vt:lpstr>
      <vt:lpstr>Converting between  cm3 and dm3</vt:lpstr>
      <vt:lpstr>Questions</vt:lpstr>
      <vt:lpstr>Now…</vt:lpstr>
      <vt:lpstr>Summary</vt:lpstr>
      <vt:lpstr>So…</vt:lpstr>
      <vt:lpstr>Syllabus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Ian Sadler</cp:lastModifiedBy>
  <cp:revision>13</cp:revision>
  <dcterms:created xsi:type="dcterms:W3CDTF">2012-06-25T12:59:51Z</dcterms:created>
  <dcterms:modified xsi:type="dcterms:W3CDTF">2017-01-09T13:13:46Z</dcterms:modified>
</cp:coreProperties>
</file>