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8" r:id="rId3"/>
    <p:sldId id="259" r:id="rId4"/>
    <p:sldId id="260" r:id="rId5"/>
    <p:sldId id="261" r:id="rId6"/>
    <p:sldId id="262" r:id="rId7"/>
    <p:sldId id="263" r:id="rId8"/>
    <p:sldId id="264" r:id="rId9"/>
    <p:sldId id="268" r:id="rId10"/>
    <p:sldId id="269" r:id="rId11"/>
    <p:sldId id="270" r:id="rId12"/>
    <p:sldId id="271" r:id="rId13"/>
    <p:sldId id="272" r:id="rId14"/>
    <p:sldId id="265" r:id="rId15"/>
    <p:sldId id="273" r:id="rId16"/>
    <p:sldId id="274" r:id="rId17"/>
    <p:sldId id="257"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34" autoAdjust="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78EF85-F9B7-45A0-AB89-DAD2ECE0C00B}" type="datetimeFigureOut">
              <a:rPr lang="en-GB" smtClean="0"/>
              <a:t>09/01/2017</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98DC70-690E-4291-AFF2-DAA17E7210D4}" type="slidenum">
              <a:rPr lang="en-GB" smtClean="0"/>
              <a:t>‹#›</a:t>
            </a:fld>
            <a:endParaRPr lang="en-GB"/>
          </a:p>
        </p:txBody>
      </p:sp>
    </p:spTree>
    <p:extLst>
      <p:ext uri="{BB962C8B-B14F-4D97-AF65-F5344CB8AC3E}">
        <p14:creationId xmlns:p14="http://schemas.microsoft.com/office/powerpoint/2010/main" val="3907642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Image</a:t>
            </a:r>
            <a:r>
              <a:rPr lang="en-GB" baseline="0" dirty="0" smtClean="0"/>
              <a:t> licences checked</a:t>
            </a:r>
            <a:endParaRPr lang="en-GB" dirty="0"/>
          </a:p>
        </p:txBody>
      </p:sp>
      <p:sp>
        <p:nvSpPr>
          <p:cNvPr id="4" name="Slide Number Placeholder 3"/>
          <p:cNvSpPr>
            <a:spLocks noGrp="1"/>
          </p:cNvSpPr>
          <p:nvPr>
            <p:ph type="sldNum" sz="quarter" idx="10"/>
          </p:nvPr>
        </p:nvSpPr>
        <p:spPr/>
        <p:txBody>
          <a:bodyPr/>
          <a:lstStyle/>
          <a:p>
            <a:fld id="{FD98DC70-690E-4291-AFF2-DAA17E7210D4}" type="slidenum">
              <a:rPr lang="en-GB" smtClean="0"/>
              <a:t>8</a:t>
            </a:fld>
            <a:endParaRPr lang="en-GB"/>
          </a:p>
        </p:txBody>
      </p:sp>
    </p:spTree>
    <p:extLst>
      <p:ext uri="{BB962C8B-B14F-4D97-AF65-F5344CB8AC3E}">
        <p14:creationId xmlns:p14="http://schemas.microsoft.com/office/powerpoint/2010/main" val="248130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Answer: Calcium,</a:t>
            </a:r>
            <a:r>
              <a:rPr lang="en-GB" baseline="0" dirty="0" smtClean="0"/>
              <a:t> as there needs to be twice as many moles and there isn’t</a:t>
            </a:r>
            <a:endParaRPr lang="en-GB" dirty="0"/>
          </a:p>
        </p:txBody>
      </p:sp>
      <p:sp>
        <p:nvSpPr>
          <p:cNvPr id="4" name="Slide Number Placeholder 3"/>
          <p:cNvSpPr>
            <a:spLocks noGrp="1"/>
          </p:cNvSpPr>
          <p:nvPr>
            <p:ph type="sldNum" sz="quarter" idx="10"/>
          </p:nvPr>
        </p:nvSpPr>
        <p:spPr/>
        <p:txBody>
          <a:bodyPr/>
          <a:lstStyle/>
          <a:p>
            <a:fld id="{FD98DC70-690E-4291-AFF2-DAA17E7210D4}" type="slidenum">
              <a:rPr lang="en-GB" smtClean="0"/>
              <a:t>15</a:t>
            </a:fld>
            <a:endParaRPr lang="en-GB"/>
          </a:p>
        </p:txBody>
      </p:sp>
    </p:spTree>
    <p:extLst>
      <p:ext uri="{BB962C8B-B14F-4D97-AF65-F5344CB8AC3E}">
        <p14:creationId xmlns:p14="http://schemas.microsoft.com/office/powerpoint/2010/main" val="898418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3C723F9-64AC-4C2B-A949-2AA5872B7FFD}" type="datetimeFigureOut">
              <a:rPr lang="en-GB" smtClean="0"/>
              <a:t>09/01/2017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DB0B95-D22F-4D5F-9E84-943062C4B4E9}"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3C723F9-64AC-4C2B-A949-2AA5872B7FFD}" type="datetimeFigureOut">
              <a:rPr lang="en-GB" smtClean="0"/>
              <a:t>09/01/2017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DB0B95-D22F-4D5F-9E84-943062C4B4E9}"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3C723F9-64AC-4C2B-A949-2AA5872B7FFD}" type="datetimeFigureOut">
              <a:rPr lang="en-GB" smtClean="0"/>
              <a:t>09/01/2017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DB0B95-D22F-4D5F-9E84-943062C4B4E9}"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3C723F9-64AC-4C2B-A949-2AA5872B7FFD}" type="datetimeFigureOut">
              <a:rPr lang="en-GB" smtClean="0"/>
              <a:t>09/01/2017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DB0B95-D22F-4D5F-9E84-943062C4B4E9}"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C723F9-64AC-4C2B-A949-2AA5872B7FFD}" type="datetimeFigureOut">
              <a:rPr lang="en-GB" smtClean="0"/>
              <a:t>09/01/2017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DB0B95-D22F-4D5F-9E84-943062C4B4E9}"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3C723F9-64AC-4C2B-A949-2AA5872B7FFD}" type="datetimeFigureOut">
              <a:rPr lang="en-GB" smtClean="0"/>
              <a:t>09/01/2017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DB0B95-D22F-4D5F-9E84-943062C4B4E9}"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3C723F9-64AC-4C2B-A949-2AA5872B7FFD}" type="datetimeFigureOut">
              <a:rPr lang="en-GB" smtClean="0"/>
              <a:t>09/01/2017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DDB0B95-D22F-4D5F-9E84-943062C4B4E9}"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3C723F9-64AC-4C2B-A949-2AA5872B7FFD}" type="datetimeFigureOut">
              <a:rPr lang="en-GB" smtClean="0"/>
              <a:t>09/01/2017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DDB0B95-D22F-4D5F-9E84-943062C4B4E9}"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C723F9-64AC-4C2B-A949-2AA5872B7FFD}" type="datetimeFigureOut">
              <a:rPr lang="en-GB" smtClean="0"/>
              <a:t>09/01/2017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DDB0B95-D22F-4D5F-9E84-943062C4B4E9}"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C723F9-64AC-4C2B-A949-2AA5872B7FFD}" type="datetimeFigureOut">
              <a:rPr lang="en-GB" smtClean="0"/>
              <a:t>09/01/2017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DB0B95-D22F-4D5F-9E84-943062C4B4E9}"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C723F9-64AC-4C2B-A949-2AA5872B7FFD}" type="datetimeFigureOut">
              <a:rPr lang="en-GB" smtClean="0"/>
              <a:t>09/01/2017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DB0B95-D22F-4D5F-9E84-943062C4B4E9}"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C723F9-64AC-4C2B-A949-2AA5872B7FFD}" type="datetimeFigureOut">
              <a:rPr lang="en-GB" smtClean="0"/>
              <a:t>09/01/2017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DB0B95-D22F-4D5F-9E84-943062C4B4E9}"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englishmartyrs.org/"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creativecommons.org/licenses/by/4.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Limiting Reactants</a:t>
            </a:r>
            <a:endParaRPr lang="en-GB" dirty="0"/>
          </a:p>
        </p:txBody>
      </p:sp>
      <p:sp>
        <p:nvSpPr>
          <p:cNvPr id="3" name="Subtitle 2"/>
          <p:cNvSpPr>
            <a:spLocks noGrp="1"/>
          </p:cNvSpPr>
          <p:nvPr>
            <p:ph type="subTitle" idx="1"/>
          </p:nvPr>
        </p:nvSpPr>
        <p:spPr/>
        <p:txBody>
          <a:bodyPr/>
          <a:lstStyle/>
          <a:p>
            <a:r>
              <a:rPr lang="en-GB" dirty="0" smtClean="0"/>
              <a:t>C3.6</a:t>
            </a:r>
          </a:p>
          <a:p>
            <a:r>
              <a:rPr lang="en-GB" dirty="0" smtClean="0"/>
              <a:t>HIGHER</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 Example</a:t>
            </a:r>
            <a:endParaRPr lang="en-GB" dirty="0"/>
          </a:p>
        </p:txBody>
      </p:sp>
      <p:sp>
        <p:nvSpPr>
          <p:cNvPr id="3" name="Content Placeholder 2"/>
          <p:cNvSpPr>
            <a:spLocks noGrp="1"/>
          </p:cNvSpPr>
          <p:nvPr>
            <p:ph idx="1"/>
          </p:nvPr>
        </p:nvSpPr>
        <p:spPr/>
        <p:txBody>
          <a:bodyPr/>
          <a:lstStyle/>
          <a:p>
            <a:pPr marL="0" indent="0">
              <a:buNone/>
            </a:pPr>
            <a:r>
              <a:rPr lang="en-GB" dirty="0" smtClean="0"/>
              <a:t>4g of calcium (Ca) is heated with 24g of bromine (Br</a:t>
            </a:r>
            <a:r>
              <a:rPr lang="en-GB" baseline="-25000" dirty="0" smtClean="0"/>
              <a:t>2</a:t>
            </a:r>
            <a:r>
              <a:rPr lang="en-GB" dirty="0" smtClean="0"/>
              <a:t>) to form calcium bromide (CaBr</a:t>
            </a:r>
            <a:r>
              <a:rPr lang="en-GB" baseline="-25000" dirty="0" smtClean="0"/>
              <a:t>2</a:t>
            </a:r>
            <a:r>
              <a:rPr lang="en-GB" dirty="0" smtClean="0"/>
              <a:t>)</a:t>
            </a:r>
          </a:p>
          <a:p>
            <a:pPr marL="0" indent="0" algn="ctr">
              <a:buNone/>
            </a:pPr>
            <a:r>
              <a:rPr lang="en-GB" sz="3600" b="1" dirty="0" smtClean="0"/>
              <a:t>Ca + Br</a:t>
            </a:r>
            <a:r>
              <a:rPr lang="en-GB" sz="3600" b="1" baseline="-25000" dirty="0" smtClean="0"/>
              <a:t>2</a:t>
            </a:r>
            <a:r>
              <a:rPr lang="en-GB" sz="3600" b="1" dirty="0" smtClean="0"/>
              <a:t> → CaBr</a:t>
            </a:r>
            <a:r>
              <a:rPr lang="en-GB" sz="3600" b="1" baseline="-25000" dirty="0" smtClean="0"/>
              <a:t>2</a:t>
            </a:r>
            <a:endParaRPr lang="en-GB" sz="3600" b="1" baseline="-25000" dirty="0"/>
          </a:p>
          <a:p>
            <a:pPr marL="514350" indent="-514350">
              <a:buFont typeface="+mj-lt"/>
              <a:buAutoNum type="arabicPeriod"/>
            </a:pPr>
            <a:r>
              <a:rPr lang="en-GB" dirty="0" smtClean="0"/>
              <a:t>Calculate the number of moles of each reactant.</a:t>
            </a:r>
            <a:endParaRPr lang="en-GB" dirty="0"/>
          </a:p>
        </p:txBody>
      </p:sp>
      <p:sp>
        <p:nvSpPr>
          <p:cNvPr id="4" name="TextBox 3"/>
          <p:cNvSpPr txBox="1"/>
          <p:nvPr/>
        </p:nvSpPr>
        <p:spPr>
          <a:xfrm>
            <a:off x="1475656" y="4437112"/>
            <a:ext cx="5616624" cy="523220"/>
          </a:xfrm>
          <a:prstGeom prst="rect">
            <a:avLst/>
          </a:prstGeom>
          <a:noFill/>
        </p:spPr>
        <p:txBody>
          <a:bodyPr wrap="square" rtlCol="0">
            <a:spAutoFit/>
          </a:bodyPr>
          <a:lstStyle/>
          <a:p>
            <a:r>
              <a:rPr lang="en-GB" sz="2800" dirty="0" smtClean="0">
                <a:solidFill>
                  <a:schemeClr val="tx2">
                    <a:lumMod val="60000"/>
                    <a:lumOff val="40000"/>
                  </a:schemeClr>
                </a:solidFill>
              </a:rPr>
              <a:t>Calcium:   4 / 40g = 0.1 moles</a:t>
            </a:r>
            <a:endParaRPr lang="en-GB" sz="2800" dirty="0">
              <a:solidFill>
                <a:schemeClr val="tx2">
                  <a:lumMod val="60000"/>
                  <a:lumOff val="40000"/>
                </a:schemeClr>
              </a:solidFill>
            </a:endParaRPr>
          </a:p>
        </p:txBody>
      </p:sp>
      <p:sp>
        <p:nvSpPr>
          <p:cNvPr id="5" name="TextBox 4"/>
          <p:cNvSpPr txBox="1"/>
          <p:nvPr/>
        </p:nvSpPr>
        <p:spPr>
          <a:xfrm>
            <a:off x="1476960" y="5140582"/>
            <a:ext cx="5616624" cy="523220"/>
          </a:xfrm>
          <a:prstGeom prst="rect">
            <a:avLst/>
          </a:prstGeom>
          <a:noFill/>
        </p:spPr>
        <p:txBody>
          <a:bodyPr wrap="square" rtlCol="0">
            <a:spAutoFit/>
          </a:bodyPr>
          <a:lstStyle/>
          <a:p>
            <a:r>
              <a:rPr lang="en-GB" sz="2800" dirty="0" smtClean="0">
                <a:solidFill>
                  <a:schemeClr val="tx2">
                    <a:lumMod val="60000"/>
                    <a:lumOff val="40000"/>
                  </a:schemeClr>
                </a:solidFill>
              </a:rPr>
              <a:t>Bromine:   24 / 160g = 0.15 moles</a:t>
            </a:r>
            <a:endParaRPr lang="en-GB" sz="2800" dirty="0">
              <a:solidFill>
                <a:schemeClr val="tx2">
                  <a:lumMod val="60000"/>
                  <a:lumOff val="40000"/>
                </a:schemeClr>
              </a:solidFill>
            </a:endParaRPr>
          </a:p>
        </p:txBody>
      </p:sp>
    </p:spTree>
    <p:extLst>
      <p:ext uri="{BB962C8B-B14F-4D97-AF65-F5344CB8AC3E}">
        <p14:creationId xmlns:p14="http://schemas.microsoft.com/office/powerpoint/2010/main" val="4121563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 Example</a:t>
            </a:r>
            <a:endParaRPr lang="en-GB" dirty="0"/>
          </a:p>
        </p:txBody>
      </p:sp>
      <p:sp>
        <p:nvSpPr>
          <p:cNvPr id="3" name="Content Placeholder 2"/>
          <p:cNvSpPr>
            <a:spLocks noGrp="1"/>
          </p:cNvSpPr>
          <p:nvPr>
            <p:ph idx="1"/>
          </p:nvPr>
        </p:nvSpPr>
        <p:spPr/>
        <p:txBody>
          <a:bodyPr/>
          <a:lstStyle/>
          <a:p>
            <a:pPr marL="0" indent="0">
              <a:buNone/>
            </a:pPr>
            <a:r>
              <a:rPr lang="en-GB" dirty="0" smtClean="0"/>
              <a:t>4g of calcium (Ca) is heated with 24g of bromine (Br</a:t>
            </a:r>
            <a:r>
              <a:rPr lang="en-GB" baseline="-25000" dirty="0" smtClean="0"/>
              <a:t>2</a:t>
            </a:r>
            <a:r>
              <a:rPr lang="en-GB" dirty="0" smtClean="0"/>
              <a:t>) to form calcium bromide (CaBr</a:t>
            </a:r>
            <a:r>
              <a:rPr lang="en-GB" baseline="-25000" dirty="0" smtClean="0"/>
              <a:t>2</a:t>
            </a:r>
            <a:r>
              <a:rPr lang="en-GB" dirty="0" smtClean="0"/>
              <a:t>)</a:t>
            </a:r>
          </a:p>
          <a:p>
            <a:pPr marL="0" indent="0" algn="ctr">
              <a:buNone/>
            </a:pPr>
            <a:r>
              <a:rPr lang="en-GB" b="1" dirty="0"/>
              <a:t>Ca + Br</a:t>
            </a:r>
            <a:r>
              <a:rPr lang="en-GB" b="1" baseline="-25000" dirty="0"/>
              <a:t>2</a:t>
            </a:r>
            <a:r>
              <a:rPr lang="en-GB" b="1" dirty="0"/>
              <a:t> → </a:t>
            </a:r>
            <a:r>
              <a:rPr lang="en-GB" b="1" dirty="0" smtClean="0"/>
              <a:t>CaBr</a:t>
            </a:r>
            <a:r>
              <a:rPr lang="en-GB" b="1" baseline="-25000" dirty="0" smtClean="0"/>
              <a:t>2</a:t>
            </a:r>
            <a:endParaRPr lang="en-GB" dirty="0" smtClean="0"/>
          </a:p>
          <a:p>
            <a:pPr marL="514350" indent="-514350">
              <a:buFont typeface="+mj-lt"/>
              <a:buAutoNum type="arabicPeriod" startAt="2"/>
            </a:pPr>
            <a:r>
              <a:rPr lang="en-GB" dirty="0" smtClean="0"/>
              <a:t>Which substance is in excess and which is the limiting reactant?</a:t>
            </a:r>
            <a:endParaRPr lang="en-GB" dirty="0"/>
          </a:p>
        </p:txBody>
      </p:sp>
      <p:sp>
        <p:nvSpPr>
          <p:cNvPr id="4" name="TextBox 3"/>
          <p:cNvSpPr txBox="1"/>
          <p:nvPr/>
        </p:nvSpPr>
        <p:spPr>
          <a:xfrm>
            <a:off x="1979712" y="4653136"/>
            <a:ext cx="5616624" cy="523220"/>
          </a:xfrm>
          <a:prstGeom prst="rect">
            <a:avLst/>
          </a:prstGeom>
          <a:noFill/>
        </p:spPr>
        <p:txBody>
          <a:bodyPr wrap="square" rtlCol="0">
            <a:spAutoFit/>
          </a:bodyPr>
          <a:lstStyle/>
          <a:p>
            <a:r>
              <a:rPr lang="en-GB" sz="2800" dirty="0" smtClean="0">
                <a:solidFill>
                  <a:schemeClr val="tx2">
                    <a:lumMod val="60000"/>
                    <a:lumOff val="40000"/>
                  </a:schemeClr>
                </a:solidFill>
              </a:rPr>
              <a:t>In Excess = Bromine</a:t>
            </a:r>
            <a:endParaRPr lang="en-GB" sz="2800" dirty="0">
              <a:solidFill>
                <a:schemeClr val="tx2">
                  <a:lumMod val="60000"/>
                  <a:lumOff val="40000"/>
                </a:schemeClr>
              </a:solidFill>
            </a:endParaRPr>
          </a:p>
        </p:txBody>
      </p:sp>
      <p:sp>
        <p:nvSpPr>
          <p:cNvPr id="6" name="TextBox 5"/>
          <p:cNvSpPr txBox="1"/>
          <p:nvPr/>
        </p:nvSpPr>
        <p:spPr>
          <a:xfrm>
            <a:off x="1996611" y="5198999"/>
            <a:ext cx="5616624" cy="523220"/>
          </a:xfrm>
          <a:prstGeom prst="rect">
            <a:avLst/>
          </a:prstGeom>
          <a:noFill/>
        </p:spPr>
        <p:txBody>
          <a:bodyPr wrap="square" rtlCol="0">
            <a:spAutoFit/>
          </a:bodyPr>
          <a:lstStyle/>
          <a:p>
            <a:r>
              <a:rPr lang="en-GB" sz="2800" dirty="0" smtClean="0">
                <a:solidFill>
                  <a:schemeClr val="tx2">
                    <a:lumMod val="60000"/>
                    <a:lumOff val="40000"/>
                  </a:schemeClr>
                </a:solidFill>
              </a:rPr>
              <a:t>Limiting Reactant = Calcium</a:t>
            </a:r>
            <a:endParaRPr lang="en-GB" sz="2800" dirty="0">
              <a:solidFill>
                <a:schemeClr val="tx2">
                  <a:lumMod val="60000"/>
                  <a:lumOff val="40000"/>
                </a:schemeClr>
              </a:solidFill>
            </a:endParaRPr>
          </a:p>
        </p:txBody>
      </p:sp>
    </p:spTree>
    <p:extLst>
      <p:ext uri="{BB962C8B-B14F-4D97-AF65-F5344CB8AC3E}">
        <p14:creationId xmlns:p14="http://schemas.microsoft.com/office/powerpoint/2010/main" val="2119526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 Example</a:t>
            </a:r>
            <a:endParaRPr lang="en-GB" dirty="0"/>
          </a:p>
        </p:txBody>
      </p:sp>
      <p:sp>
        <p:nvSpPr>
          <p:cNvPr id="3" name="Content Placeholder 2"/>
          <p:cNvSpPr>
            <a:spLocks noGrp="1"/>
          </p:cNvSpPr>
          <p:nvPr>
            <p:ph idx="1"/>
          </p:nvPr>
        </p:nvSpPr>
        <p:spPr/>
        <p:txBody>
          <a:bodyPr/>
          <a:lstStyle/>
          <a:p>
            <a:pPr marL="0" indent="0">
              <a:buNone/>
            </a:pPr>
            <a:r>
              <a:rPr lang="en-GB" dirty="0" smtClean="0"/>
              <a:t>4g of calcium (Ca) is heated with 24g of bromine (Br</a:t>
            </a:r>
            <a:r>
              <a:rPr lang="en-GB" baseline="-25000" dirty="0" smtClean="0"/>
              <a:t>2</a:t>
            </a:r>
            <a:r>
              <a:rPr lang="en-GB" dirty="0" smtClean="0"/>
              <a:t>) to form calcium bromide (CaBr</a:t>
            </a:r>
            <a:r>
              <a:rPr lang="en-GB" baseline="-25000" dirty="0" smtClean="0"/>
              <a:t>2</a:t>
            </a:r>
            <a:r>
              <a:rPr lang="en-GB" dirty="0" smtClean="0"/>
              <a:t>)</a:t>
            </a:r>
          </a:p>
          <a:p>
            <a:pPr marL="0" indent="0" algn="ctr">
              <a:buNone/>
            </a:pPr>
            <a:r>
              <a:rPr lang="en-GB" b="1" dirty="0"/>
              <a:t>Ca + Br</a:t>
            </a:r>
            <a:r>
              <a:rPr lang="en-GB" b="1" baseline="-25000" dirty="0"/>
              <a:t>2</a:t>
            </a:r>
            <a:r>
              <a:rPr lang="en-GB" b="1" dirty="0"/>
              <a:t> → </a:t>
            </a:r>
            <a:r>
              <a:rPr lang="en-GB" b="1" dirty="0" smtClean="0"/>
              <a:t>CaBr</a:t>
            </a:r>
            <a:r>
              <a:rPr lang="en-GB" b="1" baseline="-25000" dirty="0" smtClean="0"/>
              <a:t>2</a:t>
            </a:r>
            <a:endParaRPr lang="en-GB" dirty="0"/>
          </a:p>
          <a:p>
            <a:pPr marL="514350" indent="-514350">
              <a:buFont typeface="+mj-lt"/>
              <a:buAutoNum type="arabicPeriod" startAt="2"/>
            </a:pPr>
            <a:r>
              <a:rPr lang="en-GB" dirty="0" smtClean="0"/>
              <a:t>Calculate the mass of calcium bromide that can be formed</a:t>
            </a:r>
            <a:endParaRPr lang="en-GB" dirty="0"/>
          </a:p>
        </p:txBody>
      </p:sp>
      <p:sp>
        <p:nvSpPr>
          <p:cNvPr id="6" name="TextBox 5"/>
          <p:cNvSpPr txBox="1"/>
          <p:nvPr/>
        </p:nvSpPr>
        <p:spPr>
          <a:xfrm>
            <a:off x="971600" y="4227333"/>
            <a:ext cx="7848872" cy="523220"/>
          </a:xfrm>
          <a:prstGeom prst="rect">
            <a:avLst/>
          </a:prstGeom>
          <a:noFill/>
        </p:spPr>
        <p:txBody>
          <a:bodyPr wrap="square" rtlCol="0">
            <a:spAutoFit/>
          </a:bodyPr>
          <a:lstStyle/>
          <a:p>
            <a:r>
              <a:rPr lang="en-GB" sz="2800" dirty="0" smtClean="0">
                <a:solidFill>
                  <a:schemeClr val="tx2">
                    <a:lumMod val="60000"/>
                    <a:lumOff val="40000"/>
                  </a:schemeClr>
                </a:solidFill>
              </a:rPr>
              <a:t>The Limiting Reactant is calcium and there </a:t>
            </a:r>
            <a:r>
              <a:rPr lang="en-GB" sz="2800" dirty="0">
                <a:solidFill>
                  <a:schemeClr val="tx2">
                    <a:lumMod val="60000"/>
                    <a:lumOff val="40000"/>
                  </a:schemeClr>
                </a:solidFill>
              </a:rPr>
              <a:t>is </a:t>
            </a:r>
            <a:r>
              <a:rPr lang="en-GB" sz="2800" b="1" dirty="0">
                <a:solidFill>
                  <a:schemeClr val="tx2">
                    <a:lumMod val="60000"/>
                    <a:lumOff val="40000"/>
                  </a:schemeClr>
                </a:solidFill>
              </a:rPr>
              <a:t>0.1 </a:t>
            </a:r>
            <a:r>
              <a:rPr lang="en-GB" sz="2800" b="1" dirty="0" smtClean="0">
                <a:solidFill>
                  <a:schemeClr val="tx2">
                    <a:lumMod val="60000"/>
                    <a:lumOff val="40000"/>
                  </a:schemeClr>
                </a:solidFill>
              </a:rPr>
              <a:t>mol</a:t>
            </a:r>
            <a:endParaRPr lang="en-GB" sz="2800" b="1" dirty="0">
              <a:solidFill>
                <a:schemeClr val="tx2">
                  <a:lumMod val="60000"/>
                  <a:lumOff val="40000"/>
                </a:schemeClr>
              </a:solidFill>
            </a:endParaRPr>
          </a:p>
        </p:txBody>
      </p:sp>
      <p:sp>
        <p:nvSpPr>
          <p:cNvPr id="8" name="TextBox 7"/>
          <p:cNvSpPr txBox="1"/>
          <p:nvPr/>
        </p:nvSpPr>
        <p:spPr>
          <a:xfrm>
            <a:off x="1547664" y="4714625"/>
            <a:ext cx="7139136" cy="523220"/>
          </a:xfrm>
          <a:prstGeom prst="rect">
            <a:avLst/>
          </a:prstGeom>
          <a:noFill/>
        </p:spPr>
        <p:txBody>
          <a:bodyPr wrap="square" rtlCol="0">
            <a:spAutoFit/>
          </a:bodyPr>
          <a:lstStyle/>
          <a:p>
            <a:r>
              <a:rPr lang="en-GB" sz="2800" dirty="0" smtClean="0">
                <a:solidFill>
                  <a:schemeClr val="tx2">
                    <a:lumMod val="60000"/>
                    <a:lumOff val="40000"/>
                  </a:schemeClr>
                </a:solidFill>
              </a:rPr>
              <a:t>So </a:t>
            </a:r>
            <a:r>
              <a:rPr lang="en-GB" sz="2800" b="1" dirty="0" smtClean="0">
                <a:solidFill>
                  <a:schemeClr val="tx2">
                    <a:lumMod val="60000"/>
                    <a:lumOff val="40000"/>
                  </a:schemeClr>
                </a:solidFill>
              </a:rPr>
              <a:t>0.1 mol </a:t>
            </a:r>
            <a:r>
              <a:rPr lang="en-GB" sz="2800" dirty="0" smtClean="0">
                <a:solidFill>
                  <a:schemeClr val="tx2">
                    <a:lumMod val="60000"/>
                    <a:lumOff val="40000"/>
                  </a:schemeClr>
                </a:solidFill>
              </a:rPr>
              <a:t>of calcium bromide can be formed.</a:t>
            </a:r>
            <a:endParaRPr lang="en-GB" sz="2800" dirty="0">
              <a:solidFill>
                <a:schemeClr val="tx2">
                  <a:lumMod val="60000"/>
                  <a:lumOff val="40000"/>
                </a:schemeClr>
              </a:solidFill>
            </a:endParaRPr>
          </a:p>
        </p:txBody>
      </p:sp>
      <p:sp>
        <p:nvSpPr>
          <p:cNvPr id="9" name="TextBox 8"/>
          <p:cNvSpPr txBox="1"/>
          <p:nvPr/>
        </p:nvSpPr>
        <p:spPr>
          <a:xfrm>
            <a:off x="1547664" y="5210528"/>
            <a:ext cx="6840314" cy="523220"/>
          </a:xfrm>
          <a:prstGeom prst="rect">
            <a:avLst/>
          </a:prstGeom>
          <a:noFill/>
        </p:spPr>
        <p:txBody>
          <a:bodyPr wrap="square" rtlCol="0">
            <a:spAutoFit/>
          </a:bodyPr>
          <a:lstStyle/>
          <a:p>
            <a:r>
              <a:rPr lang="en-GB" sz="2800" b="1" dirty="0" smtClean="0">
                <a:solidFill>
                  <a:schemeClr val="tx2">
                    <a:lumMod val="60000"/>
                    <a:lumOff val="40000"/>
                  </a:schemeClr>
                </a:solidFill>
              </a:rPr>
              <a:t>0.1 mol </a:t>
            </a:r>
            <a:r>
              <a:rPr lang="en-GB" sz="2800" dirty="0" smtClean="0">
                <a:solidFill>
                  <a:schemeClr val="tx2">
                    <a:lumMod val="60000"/>
                    <a:lumOff val="40000"/>
                  </a:schemeClr>
                </a:solidFill>
              </a:rPr>
              <a:t>of calcium bromide has a mass of …</a:t>
            </a:r>
            <a:endParaRPr lang="en-GB" sz="2800" dirty="0">
              <a:solidFill>
                <a:schemeClr val="tx2">
                  <a:lumMod val="60000"/>
                  <a:lumOff val="40000"/>
                </a:schemeClr>
              </a:solidFill>
            </a:endParaRPr>
          </a:p>
        </p:txBody>
      </p:sp>
      <p:sp>
        <p:nvSpPr>
          <p:cNvPr id="10" name="TextBox 9"/>
          <p:cNvSpPr txBox="1"/>
          <p:nvPr/>
        </p:nvSpPr>
        <p:spPr>
          <a:xfrm>
            <a:off x="2936950" y="5705780"/>
            <a:ext cx="6840314" cy="646331"/>
          </a:xfrm>
          <a:prstGeom prst="rect">
            <a:avLst/>
          </a:prstGeom>
          <a:noFill/>
        </p:spPr>
        <p:txBody>
          <a:bodyPr wrap="square" rtlCol="0">
            <a:spAutoFit/>
          </a:bodyPr>
          <a:lstStyle/>
          <a:p>
            <a:r>
              <a:rPr lang="en-GB" sz="2800" dirty="0" smtClean="0">
                <a:solidFill>
                  <a:schemeClr val="tx2">
                    <a:lumMod val="60000"/>
                    <a:lumOff val="40000"/>
                  </a:schemeClr>
                </a:solidFill>
              </a:rPr>
              <a:t>0.1 x (40 + 160) </a:t>
            </a:r>
            <a:r>
              <a:rPr lang="en-GB" sz="3600" b="1" dirty="0" smtClean="0">
                <a:solidFill>
                  <a:schemeClr val="tx2">
                    <a:lumMod val="60000"/>
                    <a:lumOff val="40000"/>
                  </a:schemeClr>
                </a:solidFill>
              </a:rPr>
              <a:t>= 20g</a:t>
            </a:r>
            <a:endParaRPr lang="en-GB" sz="3600" b="1" dirty="0">
              <a:solidFill>
                <a:schemeClr val="tx2">
                  <a:lumMod val="60000"/>
                  <a:lumOff val="40000"/>
                </a:schemeClr>
              </a:solidFill>
            </a:endParaRPr>
          </a:p>
        </p:txBody>
      </p:sp>
    </p:spTree>
    <p:extLst>
      <p:ext uri="{BB962C8B-B14F-4D97-AF65-F5344CB8AC3E}">
        <p14:creationId xmlns:p14="http://schemas.microsoft.com/office/powerpoint/2010/main" val="2110468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But…</a:t>
            </a:r>
            <a:endParaRPr lang="en-GB" dirty="0"/>
          </a:p>
        </p:txBody>
      </p:sp>
      <p:sp>
        <p:nvSpPr>
          <p:cNvPr id="3" name="Content Placeholder 2"/>
          <p:cNvSpPr>
            <a:spLocks noGrp="1"/>
          </p:cNvSpPr>
          <p:nvPr>
            <p:ph idx="1"/>
          </p:nvPr>
        </p:nvSpPr>
        <p:spPr/>
        <p:txBody>
          <a:bodyPr/>
          <a:lstStyle/>
          <a:p>
            <a:r>
              <a:rPr lang="en-GB" dirty="0" smtClean="0"/>
              <a:t>This was a simple example because…</a:t>
            </a:r>
          </a:p>
          <a:p>
            <a:pPr marL="0" indent="0">
              <a:buNone/>
            </a:pPr>
            <a:endParaRPr lang="en-GB" dirty="0"/>
          </a:p>
          <a:p>
            <a:pPr marL="0" indent="0" algn="ctr">
              <a:buNone/>
            </a:pPr>
            <a:r>
              <a:rPr lang="en-GB" b="1" dirty="0"/>
              <a:t>Ca + Br</a:t>
            </a:r>
            <a:r>
              <a:rPr lang="en-GB" b="1" baseline="-25000" dirty="0"/>
              <a:t>2</a:t>
            </a:r>
            <a:r>
              <a:rPr lang="en-GB" b="1" dirty="0"/>
              <a:t> → CaBr</a:t>
            </a:r>
            <a:r>
              <a:rPr lang="en-GB" b="1" baseline="-25000" dirty="0"/>
              <a:t>2</a:t>
            </a:r>
          </a:p>
          <a:p>
            <a:pPr marL="0" indent="0">
              <a:buNone/>
            </a:pPr>
            <a:endParaRPr lang="en-GB" dirty="0" smtClean="0"/>
          </a:p>
          <a:p>
            <a:pPr marL="0" indent="0">
              <a:buNone/>
            </a:pPr>
            <a:r>
              <a:rPr lang="en-GB" dirty="0" smtClean="0"/>
              <a:t>There is a 1:1 ratio between the reactants.</a:t>
            </a:r>
          </a:p>
          <a:p>
            <a:pPr marL="0" indent="0">
              <a:buNone/>
            </a:pPr>
            <a:r>
              <a:rPr lang="en-GB" dirty="0" smtClean="0"/>
              <a:t>This isn’t always the case.</a:t>
            </a:r>
            <a:endParaRPr lang="en-GB" dirty="0"/>
          </a:p>
        </p:txBody>
      </p:sp>
    </p:spTree>
    <p:extLst>
      <p:ext uri="{BB962C8B-B14F-4D97-AF65-F5344CB8AC3E}">
        <p14:creationId xmlns:p14="http://schemas.microsoft.com/office/powerpoint/2010/main" val="32992279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t>Another example</a:t>
            </a:r>
            <a:endParaRPr lang="en-GB" dirty="0"/>
          </a:p>
        </p:txBody>
      </p:sp>
      <p:sp>
        <p:nvSpPr>
          <p:cNvPr id="3" name="Content Placeholder 2"/>
          <p:cNvSpPr>
            <a:spLocks noGrp="1"/>
          </p:cNvSpPr>
          <p:nvPr>
            <p:ph idx="1"/>
          </p:nvPr>
        </p:nvSpPr>
        <p:spPr/>
        <p:txBody>
          <a:bodyPr/>
          <a:lstStyle/>
          <a:p>
            <a:pPr marL="0" indent="0" algn="ctr">
              <a:buNone/>
              <a:defRPr/>
            </a:pPr>
            <a:r>
              <a:rPr lang="en-GB" dirty="0" smtClean="0">
                <a:solidFill>
                  <a:schemeClr val="tx2">
                    <a:lumMod val="60000"/>
                    <a:lumOff val="40000"/>
                  </a:schemeClr>
                </a:solidFill>
              </a:rPr>
              <a:t>2Ca</a:t>
            </a:r>
            <a:r>
              <a:rPr lang="en-GB" baseline="-25000" dirty="0" smtClean="0">
                <a:solidFill>
                  <a:schemeClr val="tx2">
                    <a:lumMod val="60000"/>
                    <a:lumOff val="40000"/>
                  </a:schemeClr>
                </a:solidFill>
              </a:rPr>
              <a:t>(s)</a:t>
            </a:r>
            <a:r>
              <a:rPr lang="en-GB" dirty="0" smtClean="0">
                <a:solidFill>
                  <a:schemeClr val="tx2">
                    <a:lumMod val="60000"/>
                    <a:lumOff val="40000"/>
                  </a:schemeClr>
                </a:solidFill>
              </a:rPr>
              <a:t> + O</a:t>
            </a:r>
            <a:r>
              <a:rPr lang="en-GB" baseline="-25000" dirty="0" smtClean="0">
                <a:solidFill>
                  <a:schemeClr val="tx2">
                    <a:lumMod val="60000"/>
                    <a:lumOff val="40000"/>
                  </a:schemeClr>
                </a:solidFill>
              </a:rPr>
              <a:t>2(g) </a:t>
            </a:r>
            <a:r>
              <a:rPr lang="en-GB" dirty="0" smtClean="0">
                <a:solidFill>
                  <a:schemeClr val="tx2">
                    <a:lumMod val="60000"/>
                    <a:lumOff val="40000"/>
                  </a:schemeClr>
                </a:solidFill>
                <a:sym typeface="Symbol" pitchFamily="18" charset="2"/>
              </a:rPr>
              <a:t> 2CaO</a:t>
            </a:r>
            <a:r>
              <a:rPr lang="en-GB" baseline="-25000" dirty="0" smtClean="0">
                <a:solidFill>
                  <a:schemeClr val="tx2">
                    <a:lumMod val="60000"/>
                    <a:lumOff val="40000"/>
                  </a:schemeClr>
                </a:solidFill>
                <a:sym typeface="Symbol" pitchFamily="18" charset="2"/>
              </a:rPr>
              <a:t>(s)</a:t>
            </a:r>
          </a:p>
          <a:p>
            <a:pPr>
              <a:defRPr/>
            </a:pPr>
            <a:endParaRPr lang="en-GB" dirty="0" smtClean="0"/>
          </a:p>
          <a:p>
            <a:pPr marL="0" indent="0">
              <a:buNone/>
              <a:defRPr/>
            </a:pPr>
            <a:r>
              <a:rPr lang="en-GB" sz="2800" dirty="0" smtClean="0"/>
              <a:t>2 mol of calcium react with how many moles of oxygen?</a:t>
            </a:r>
          </a:p>
          <a:p>
            <a:pPr marL="0" indent="0">
              <a:buNone/>
              <a:defRPr/>
            </a:pPr>
            <a:endParaRPr lang="en-GB" sz="2800" dirty="0"/>
          </a:p>
          <a:p>
            <a:pPr marL="0" indent="0">
              <a:buNone/>
              <a:defRPr/>
            </a:pPr>
            <a:r>
              <a:rPr lang="en-GB" sz="2800" dirty="0" smtClean="0"/>
              <a:t>4 mol </a:t>
            </a:r>
            <a:r>
              <a:rPr lang="en-GB" sz="2800" dirty="0"/>
              <a:t>of calcium react with how many moles of oxygen?</a:t>
            </a:r>
          </a:p>
          <a:p>
            <a:pPr marL="0" indent="0">
              <a:buNone/>
              <a:defRPr/>
            </a:pPr>
            <a:endParaRPr lang="en-GB" sz="2800" dirty="0" smtClean="0"/>
          </a:p>
          <a:p>
            <a:pPr>
              <a:defRPr/>
            </a:pPr>
            <a:endParaRPr lang="en-GB" dirty="0"/>
          </a:p>
          <a:p>
            <a:pPr>
              <a:defRPr/>
            </a:pPr>
            <a:endParaRPr lang="en-GB" dirty="0" smtClean="0"/>
          </a:p>
          <a:p>
            <a:pPr>
              <a:defRPr/>
            </a:pPr>
            <a:endParaRPr lang="en-GB" dirty="0" smtClean="0"/>
          </a:p>
          <a:p>
            <a:pPr>
              <a:defRPr/>
            </a:pPr>
            <a:endParaRPr lang="en-GB" dirty="0"/>
          </a:p>
        </p:txBody>
      </p:sp>
      <p:sp>
        <p:nvSpPr>
          <p:cNvPr id="4" name="TextBox 3"/>
          <p:cNvSpPr txBox="1"/>
          <p:nvPr/>
        </p:nvSpPr>
        <p:spPr>
          <a:xfrm>
            <a:off x="1979712" y="3678515"/>
            <a:ext cx="1152128" cy="523220"/>
          </a:xfrm>
          <a:prstGeom prst="rect">
            <a:avLst/>
          </a:prstGeom>
          <a:noFill/>
        </p:spPr>
        <p:txBody>
          <a:bodyPr wrap="square" rtlCol="0">
            <a:spAutoFit/>
          </a:bodyPr>
          <a:lstStyle/>
          <a:p>
            <a:r>
              <a:rPr lang="en-GB" sz="2800" b="1" dirty="0" smtClean="0"/>
              <a:t>1 mol</a:t>
            </a:r>
            <a:endParaRPr lang="en-GB" sz="2800" b="1" dirty="0"/>
          </a:p>
        </p:txBody>
      </p:sp>
      <p:sp>
        <p:nvSpPr>
          <p:cNvPr id="5" name="TextBox 4"/>
          <p:cNvSpPr txBox="1"/>
          <p:nvPr/>
        </p:nvSpPr>
        <p:spPr>
          <a:xfrm>
            <a:off x="1992324" y="4946648"/>
            <a:ext cx="1152128" cy="523220"/>
          </a:xfrm>
          <a:prstGeom prst="rect">
            <a:avLst/>
          </a:prstGeom>
          <a:noFill/>
        </p:spPr>
        <p:txBody>
          <a:bodyPr wrap="square" rtlCol="0">
            <a:spAutoFit/>
          </a:bodyPr>
          <a:lstStyle/>
          <a:p>
            <a:r>
              <a:rPr lang="en-GB" sz="2800" b="1" dirty="0" smtClean="0"/>
              <a:t>2 mol</a:t>
            </a:r>
            <a:endParaRPr lang="en-GB" sz="2800" b="1" dirty="0"/>
          </a:p>
        </p:txBody>
      </p:sp>
      <p:sp>
        <p:nvSpPr>
          <p:cNvPr id="6" name="TextBox 5"/>
          <p:cNvSpPr txBox="1"/>
          <p:nvPr/>
        </p:nvSpPr>
        <p:spPr>
          <a:xfrm>
            <a:off x="457200" y="2743021"/>
            <a:ext cx="7344121" cy="954107"/>
          </a:xfrm>
          <a:prstGeom prst="rect">
            <a:avLst/>
          </a:prstGeom>
          <a:noFill/>
        </p:spPr>
        <p:txBody>
          <a:bodyPr wrap="square" rtlCol="0">
            <a:spAutoFit/>
          </a:bodyPr>
          <a:lstStyle/>
          <a:p>
            <a:r>
              <a:rPr lang="en-GB" sz="2800" dirty="0" smtClean="0"/>
              <a:t>So, there needs to be </a:t>
            </a:r>
            <a:r>
              <a:rPr lang="en-GB" sz="2800" b="1" dirty="0" smtClean="0"/>
              <a:t>twice as many </a:t>
            </a:r>
            <a:r>
              <a:rPr lang="en-GB" sz="2800" dirty="0" smtClean="0"/>
              <a:t>moles of calcium as oxygen</a:t>
            </a:r>
            <a:endParaRPr lang="en-GB" sz="2800" dirty="0"/>
          </a:p>
        </p:txBody>
      </p:sp>
      <p:sp>
        <p:nvSpPr>
          <p:cNvPr id="7" name="TextBox 6"/>
          <p:cNvSpPr txBox="1"/>
          <p:nvPr/>
        </p:nvSpPr>
        <p:spPr>
          <a:xfrm>
            <a:off x="457200" y="4201735"/>
            <a:ext cx="7560840" cy="1384995"/>
          </a:xfrm>
          <a:prstGeom prst="rect">
            <a:avLst/>
          </a:prstGeom>
          <a:noFill/>
        </p:spPr>
        <p:txBody>
          <a:bodyPr wrap="square" rtlCol="0">
            <a:spAutoFit/>
          </a:bodyPr>
          <a:lstStyle/>
          <a:p>
            <a:r>
              <a:rPr lang="en-GB" sz="2800" dirty="0" smtClean="0"/>
              <a:t>In an example where 30g of calcium are mixed with 16g of oxygen, which substance is the limiting reactant? </a:t>
            </a:r>
            <a:endParaRPr lang="en-GB" sz="2800" dirty="0"/>
          </a:p>
        </p:txBody>
      </p:sp>
    </p:spTree>
    <p:extLst>
      <p:ext uri="{BB962C8B-B14F-4D97-AF65-F5344CB8AC3E}">
        <p14:creationId xmlns:p14="http://schemas.microsoft.com/office/powerpoint/2010/main" val="1646648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4"/>
                                        </p:tgtEl>
                                      </p:cBhvr>
                                    </p:animEffect>
                                    <p:set>
                                      <p:cBhvr>
                                        <p:cTn id="22" dur="1" fill="hold">
                                          <p:stCondLst>
                                            <p:cond delay="499"/>
                                          </p:stCondLst>
                                        </p:cTn>
                                        <p:tgtEl>
                                          <p:spTgt spid="4"/>
                                        </p:tgtEl>
                                        <p:attrNameLst>
                                          <p:attrName>style.visibility</p:attrName>
                                        </p:attrNameLst>
                                      </p:cBhvr>
                                      <p:to>
                                        <p:strVal val="hidden"/>
                                      </p:to>
                                    </p:set>
                                  </p:childTnLst>
                                </p:cTn>
                              </p:par>
                              <p:par>
                                <p:cTn id="23" presetID="10" presetClass="exit" presetSubtype="0" fill="hold" grpId="1" nodeType="withEffect">
                                  <p:stCondLst>
                                    <p:cond delay="0"/>
                                  </p:stCondLst>
                                  <p:childTnLst>
                                    <p:animEffect transition="out" filter="fade">
                                      <p:cBhvr>
                                        <p:cTn id="24" dur="500"/>
                                        <p:tgtEl>
                                          <p:spTgt spid="5"/>
                                        </p:tgtEl>
                                      </p:cBhvr>
                                    </p:animEffect>
                                    <p:set>
                                      <p:cBhvr>
                                        <p:cTn id="25" dur="1" fill="hold">
                                          <p:stCondLst>
                                            <p:cond delay="499"/>
                                          </p:stCondLst>
                                        </p:cTn>
                                        <p:tgtEl>
                                          <p:spTgt spid="5"/>
                                        </p:tgtEl>
                                        <p:attrNameLst>
                                          <p:attrName>style.visibility</p:attrName>
                                        </p:attrNameLst>
                                      </p:cBhvr>
                                      <p:to>
                                        <p:strVal val="hidden"/>
                                      </p:to>
                                    </p:set>
                                  </p:childTnLst>
                                </p:cTn>
                              </p:par>
                              <p:par>
                                <p:cTn id="26" presetID="53" presetClass="exit" presetSubtype="32" fill="hold" nodeType="withEffect">
                                  <p:stCondLst>
                                    <p:cond delay="0"/>
                                  </p:stCondLst>
                                  <p:childTnLst>
                                    <p:anim calcmode="lin" valueType="num">
                                      <p:cBhvr>
                                        <p:cTn id="27" dur="500"/>
                                        <p:tgtEl>
                                          <p:spTgt spid="3">
                                            <p:txEl>
                                              <p:pRg st="2" end="2"/>
                                            </p:txEl>
                                          </p:spTgt>
                                        </p:tgtEl>
                                        <p:attrNameLst>
                                          <p:attrName>ppt_w</p:attrName>
                                        </p:attrNameLst>
                                      </p:cBhvr>
                                      <p:tavLst>
                                        <p:tav tm="0">
                                          <p:val>
                                            <p:strVal val="ppt_w"/>
                                          </p:val>
                                        </p:tav>
                                        <p:tav tm="100000">
                                          <p:val>
                                            <p:fltVal val="0"/>
                                          </p:val>
                                        </p:tav>
                                      </p:tavLst>
                                    </p:anim>
                                    <p:anim calcmode="lin" valueType="num">
                                      <p:cBhvr>
                                        <p:cTn id="28" dur="500"/>
                                        <p:tgtEl>
                                          <p:spTgt spid="3">
                                            <p:txEl>
                                              <p:pRg st="2" end="2"/>
                                            </p:txEl>
                                          </p:spTgt>
                                        </p:tgtEl>
                                        <p:attrNameLst>
                                          <p:attrName>ppt_h</p:attrName>
                                        </p:attrNameLst>
                                      </p:cBhvr>
                                      <p:tavLst>
                                        <p:tav tm="0">
                                          <p:val>
                                            <p:strVal val="ppt_h"/>
                                          </p:val>
                                        </p:tav>
                                        <p:tav tm="100000">
                                          <p:val>
                                            <p:fltVal val="0"/>
                                          </p:val>
                                        </p:tav>
                                      </p:tavLst>
                                    </p:anim>
                                    <p:animEffect transition="out" filter="fade">
                                      <p:cBhvr>
                                        <p:cTn id="29" dur="500"/>
                                        <p:tgtEl>
                                          <p:spTgt spid="3">
                                            <p:txEl>
                                              <p:pRg st="2" end="2"/>
                                            </p:txEl>
                                          </p:spTgt>
                                        </p:tgtEl>
                                      </p:cBhvr>
                                    </p:animEffect>
                                    <p:set>
                                      <p:cBhvr>
                                        <p:cTn id="30" dur="1" fill="hold">
                                          <p:stCondLst>
                                            <p:cond delay="499"/>
                                          </p:stCondLst>
                                        </p:cTn>
                                        <p:tgtEl>
                                          <p:spTgt spid="3">
                                            <p:txEl>
                                              <p:pRg st="2" end="2"/>
                                            </p:txEl>
                                          </p:spTgt>
                                        </p:tgtEl>
                                        <p:attrNameLst>
                                          <p:attrName>style.visibility</p:attrName>
                                        </p:attrNameLst>
                                      </p:cBhvr>
                                      <p:to>
                                        <p:strVal val="hidden"/>
                                      </p:to>
                                    </p:set>
                                  </p:childTnLst>
                                </p:cTn>
                              </p:par>
                              <p:par>
                                <p:cTn id="31" presetID="53" presetClass="exit" presetSubtype="32" fill="hold" nodeType="withEffect">
                                  <p:stCondLst>
                                    <p:cond delay="0"/>
                                  </p:stCondLst>
                                  <p:childTnLst>
                                    <p:anim calcmode="lin" valueType="num">
                                      <p:cBhvr>
                                        <p:cTn id="32" dur="500"/>
                                        <p:tgtEl>
                                          <p:spTgt spid="3">
                                            <p:txEl>
                                              <p:pRg st="4" end="4"/>
                                            </p:txEl>
                                          </p:spTgt>
                                        </p:tgtEl>
                                        <p:attrNameLst>
                                          <p:attrName>ppt_w</p:attrName>
                                        </p:attrNameLst>
                                      </p:cBhvr>
                                      <p:tavLst>
                                        <p:tav tm="0">
                                          <p:val>
                                            <p:strVal val="ppt_w"/>
                                          </p:val>
                                        </p:tav>
                                        <p:tav tm="100000">
                                          <p:val>
                                            <p:fltVal val="0"/>
                                          </p:val>
                                        </p:tav>
                                      </p:tavLst>
                                    </p:anim>
                                    <p:anim calcmode="lin" valueType="num">
                                      <p:cBhvr>
                                        <p:cTn id="33" dur="500"/>
                                        <p:tgtEl>
                                          <p:spTgt spid="3">
                                            <p:txEl>
                                              <p:pRg st="4" end="4"/>
                                            </p:txEl>
                                          </p:spTgt>
                                        </p:tgtEl>
                                        <p:attrNameLst>
                                          <p:attrName>ppt_h</p:attrName>
                                        </p:attrNameLst>
                                      </p:cBhvr>
                                      <p:tavLst>
                                        <p:tav tm="0">
                                          <p:val>
                                            <p:strVal val="ppt_h"/>
                                          </p:val>
                                        </p:tav>
                                        <p:tav tm="100000">
                                          <p:val>
                                            <p:fltVal val="0"/>
                                          </p:val>
                                        </p:tav>
                                      </p:tavLst>
                                    </p:anim>
                                    <p:animEffect transition="out" filter="fade">
                                      <p:cBhvr>
                                        <p:cTn id="34" dur="500"/>
                                        <p:tgtEl>
                                          <p:spTgt spid="3">
                                            <p:txEl>
                                              <p:pRg st="4" end="4"/>
                                            </p:txEl>
                                          </p:spTgt>
                                        </p:tgtEl>
                                      </p:cBhvr>
                                    </p:animEffect>
                                    <p:set>
                                      <p:cBhvr>
                                        <p:cTn id="35"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fade">
                                      <p:cBhvr>
                                        <p:cTn id="40" dur="500"/>
                                        <p:tgtEl>
                                          <p:spTgt spid="6"/>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fade">
                                      <p:cBhvr>
                                        <p:cTn id="4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83568" y="2439261"/>
            <a:ext cx="7560840" cy="3970318"/>
          </a:xfrm>
          <a:prstGeom prst="rect">
            <a:avLst/>
          </a:prstGeom>
          <a:noFill/>
        </p:spPr>
        <p:txBody>
          <a:bodyPr wrap="square" rtlCol="0">
            <a:spAutoFit/>
          </a:bodyPr>
          <a:lstStyle/>
          <a:p>
            <a:r>
              <a:rPr lang="en-GB" sz="2800" dirty="0" smtClean="0"/>
              <a:t>In an example where 30g of calcium are mixed with 16g of oxygen, which substance is the limiting reactant?</a:t>
            </a:r>
          </a:p>
          <a:p>
            <a:endParaRPr lang="en-GB" sz="2800" dirty="0"/>
          </a:p>
          <a:p>
            <a:r>
              <a:rPr lang="en-GB" sz="2800" b="1" dirty="0" smtClean="0"/>
              <a:t>Calculate the no. of moles of each substance</a:t>
            </a:r>
          </a:p>
          <a:p>
            <a:endParaRPr lang="en-GB" sz="2800" b="1" dirty="0"/>
          </a:p>
          <a:p>
            <a:pPr marL="457200" indent="-457200">
              <a:buFont typeface="Arial" panose="020B0604020202020204" pitchFamily="34" charset="0"/>
              <a:buChar char="•"/>
            </a:pPr>
            <a:r>
              <a:rPr lang="en-GB" sz="2800" b="1" dirty="0" smtClean="0"/>
              <a:t>Calcium :</a:t>
            </a:r>
          </a:p>
          <a:p>
            <a:pPr marL="457200" indent="-457200">
              <a:buFont typeface="Arial" panose="020B0604020202020204" pitchFamily="34" charset="0"/>
              <a:buChar char="•"/>
            </a:pPr>
            <a:endParaRPr lang="en-GB" sz="2800" b="1" dirty="0" smtClean="0"/>
          </a:p>
          <a:p>
            <a:pPr marL="457200" indent="-457200">
              <a:buFont typeface="Arial" panose="020B0604020202020204" pitchFamily="34" charset="0"/>
              <a:buChar char="•"/>
            </a:pPr>
            <a:r>
              <a:rPr lang="en-GB" sz="2800" b="1" dirty="0" smtClean="0"/>
              <a:t>Oxygen :</a:t>
            </a:r>
            <a:endParaRPr lang="en-GB" sz="2800" b="1" dirty="0"/>
          </a:p>
        </p:txBody>
      </p:sp>
      <p:sp>
        <p:nvSpPr>
          <p:cNvPr id="2" name="Title 1"/>
          <p:cNvSpPr>
            <a:spLocks noGrp="1"/>
          </p:cNvSpPr>
          <p:nvPr>
            <p:ph type="title"/>
          </p:nvPr>
        </p:nvSpPr>
        <p:spPr/>
        <p:txBody>
          <a:bodyPr/>
          <a:lstStyle/>
          <a:p>
            <a:pPr>
              <a:defRPr/>
            </a:pPr>
            <a:r>
              <a:rPr lang="en-GB" dirty="0" smtClean="0"/>
              <a:t>Another example</a:t>
            </a:r>
            <a:endParaRPr lang="en-GB" dirty="0"/>
          </a:p>
        </p:txBody>
      </p:sp>
      <p:sp>
        <p:nvSpPr>
          <p:cNvPr id="3" name="Content Placeholder 2"/>
          <p:cNvSpPr>
            <a:spLocks noGrp="1"/>
          </p:cNvSpPr>
          <p:nvPr>
            <p:ph idx="1"/>
          </p:nvPr>
        </p:nvSpPr>
        <p:spPr>
          <a:xfrm>
            <a:off x="457200" y="1600201"/>
            <a:ext cx="8229600" cy="845094"/>
          </a:xfrm>
        </p:spPr>
        <p:txBody>
          <a:bodyPr>
            <a:normAutofit/>
          </a:bodyPr>
          <a:lstStyle/>
          <a:p>
            <a:pPr marL="0" indent="0" algn="ctr">
              <a:buNone/>
              <a:defRPr/>
            </a:pPr>
            <a:r>
              <a:rPr lang="en-GB" dirty="0" smtClean="0">
                <a:solidFill>
                  <a:schemeClr val="tx2">
                    <a:lumMod val="60000"/>
                    <a:lumOff val="40000"/>
                  </a:schemeClr>
                </a:solidFill>
              </a:rPr>
              <a:t>2Ca</a:t>
            </a:r>
            <a:r>
              <a:rPr lang="en-GB" baseline="-25000" dirty="0" smtClean="0">
                <a:solidFill>
                  <a:schemeClr val="tx2">
                    <a:lumMod val="60000"/>
                    <a:lumOff val="40000"/>
                  </a:schemeClr>
                </a:solidFill>
              </a:rPr>
              <a:t>(s)</a:t>
            </a:r>
            <a:r>
              <a:rPr lang="en-GB" dirty="0" smtClean="0">
                <a:solidFill>
                  <a:schemeClr val="tx2">
                    <a:lumMod val="60000"/>
                    <a:lumOff val="40000"/>
                  </a:schemeClr>
                </a:solidFill>
              </a:rPr>
              <a:t> + O</a:t>
            </a:r>
            <a:r>
              <a:rPr lang="en-GB" baseline="-25000" dirty="0" smtClean="0">
                <a:solidFill>
                  <a:schemeClr val="tx2">
                    <a:lumMod val="60000"/>
                    <a:lumOff val="40000"/>
                  </a:schemeClr>
                </a:solidFill>
              </a:rPr>
              <a:t>2(g) </a:t>
            </a:r>
            <a:r>
              <a:rPr lang="en-GB" dirty="0" smtClean="0">
                <a:solidFill>
                  <a:schemeClr val="tx2">
                    <a:lumMod val="60000"/>
                    <a:lumOff val="40000"/>
                  </a:schemeClr>
                </a:solidFill>
                <a:sym typeface="Symbol" pitchFamily="18" charset="2"/>
              </a:rPr>
              <a:t> 2CaO</a:t>
            </a:r>
            <a:r>
              <a:rPr lang="en-GB" baseline="-25000" dirty="0" smtClean="0">
                <a:solidFill>
                  <a:schemeClr val="tx2">
                    <a:lumMod val="60000"/>
                    <a:lumOff val="40000"/>
                  </a:schemeClr>
                </a:solidFill>
                <a:sym typeface="Symbol" pitchFamily="18" charset="2"/>
              </a:rPr>
              <a:t>(s)</a:t>
            </a:r>
          </a:p>
          <a:p>
            <a:pPr marL="0" indent="0">
              <a:buNone/>
              <a:defRPr/>
            </a:pPr>
            <a:endParaRPr lang="en-GB" sz="2800" dirty="0" smtClean="0"/>
          </a:p>
          <a:p>
            <a:pPr>
              <a:defRPr/>
            </a:pPr>
            <a:endParaRPr lang="en-GB" dirty="0"/>
          </a:p>
          <a:p>
            <a:pPr>
              <a:defRPr/>
            </a:pPr>
            <a:endParaRPr lang="en-GB" dirty="0" smtClean="0"/>
          </a:p>
          <a:p>
            <a:pPr>
              <a:defRPr/>
            </a:pPr>
            <a:endParaRPr lang="en-GB" dirty="0" smtClean="0"/>
          </a:p>
          <a:p>
            <a:pPr>
              <a:defRPr/>
            </a:pPr>
            <a:endParaRPr lang="en-GB" dirty="0"/>
          </a:p>
        </p:txBody>
      </p:sp>
      <p:sp>
        <p:nvSpPr>
          <p:cNvPr id="4" name="TextBox 3"/>
          <p:cNvSpPr txBox="1"/>
          <p:nvPr/>
        </p:nvSpPr>
        <p:spPr>
          <a:xfrm>
            <a:off x="2915816" y="4943609"/>
            <a:ext cx="3312368" cy="523220"/>
          </a:xfrm>
          <a:prstGeom prst="rect">
            <a:avLst/>
          </a:prstGeom>
          <a:noFill/>
        </p:spPr>
        <p:txBody>
          <a:bodyPr wrap="square" rtlCol="0">
            <a:spAutoFit/>
          </a:bodyPr>
          <a:lstStyle/>
          <a:p>
            <a:r>
              <a:rPr lang="en-GB" sz="2800" b="1" dirty="0" smtClean="0"/>
              <a:t>30 / 40 = 0.75 mol</a:t>
            </a:r>
            <a:endParaRPr lang="en-GB" sz="2800" b="1" dirty="0"/>
          </a:p>
        </p:txBody>
      </p:sp>
      <p:sp>
        <p:nvSpPr>
          <p:cNvPr id="5" name="TextBox 4"/>
          <p:cNvSpPr txBox="1"/>
          <p:nvPr/>
        </p:nvSpPr>
        <p:spPr>
          <a:xfrm>
            <a:off x="2915816" y="5881490"/>
            <a:ext cx="3168352" cy="523220"/>
          </a:xfrm>
          <a:prstGeom prst="rect">
            <a:avLst/>
          </a:prstGeom>
          <a:noFill/>
        </p:spPr>
        <p:txBody>
          <a:bodyPr wrap="square" rtlCol="0">
            <a:spAutoFit/>
          </a:bodyPr>
          <a:lstStyle/>
          <a:p>
            <a:r>
              <a:rPr lang="en-GB" sz="2800" b="1" dirty="0" smtClean="0"/>
              <a:t>16 / 32 = 0.5 mol</a:t>
            </a:r>
            <a:endParaRPr lang="en-GB" sz="2800" b="1" dirty="0"/>
          </a:p>
        </p:txBody>
      </p:sp>
      <p:sp>
        <p:nvSpPr>
          <p:cNvPr id="8" name="TextBox 7"/>
          <p:cNvSpPr txBox="1"/>
          <p:nvPr/>
        </p:nvSpPr>
        <p:spPr>
          <a:xfrm>
            <a:off x="6228184" y="4943609"/>
            <a:ext cx="2304256" cy="1200329"/>
          </a:xfrm>
          <a:prstGeom prst="rect">
            <a:avLst/>
          </a:prstGeom>
          <a:noFill/>
        </p:spPr>
        <p:txBody>
          <a:bodyPr wrap="square" rtlCol="0">
            <a:spAutoFit/>
          </a:bodyPr>
          <a:lstStyle/>
          <a:p>
            <a:r>
              <a:rPr lang="en-GB" sz="2400" dirty="0" smtClean="0"/>
              <a:t>So, which is the limiting reactant?</a:t>
            </a:r>
            <a:endParaRPr lang="en-GB" sz="2400" dirty="0"/>
          </a:p>
        </p:txBody>
      </p:sp>
      <p:sp>
        <p:nvSpPr>
          <p:cNvPr id="9" name="Rectangle 8"/>
          <p:cNvSpPr/>
          <p:nvPr/>
        </p:nvSpPr>
        <p:spPr>
          <a:xfrm>
            <a:off x="6092224" y="4968707"/>
            <a:ext cx="2594576" cy="1569660"/>
          </a:xfrm>
          <a:prstGeom prst="rect">
            <a:avLst/>
          </a:prstGeom>
        </p:spPr>
        <p:txBody>
          <a:bodyPr wrap="square">
            <a:spAutoFit/>
          </a:bodyPr>
          <a:lstStyle/>
          <a:p>
            <a:r>
              <a:rPr lang="en-GB" sz="2400" dirty="0"/>
              <a:t>Calcium, as there needs to be twice as many moles and there isn’t</a:t>
            </a:r>
          </a:p>
        </p:txBody>
      </p:sp>
    </p:spTree>
    <p:extLst>
      <p:ext uri="{BB962C8B-B14F-4D97-AF65-F5344CB8AC3E}">
        <p14:creationId xmlns:p14="http://schemas.microsoft.com/office/powerpoint/2010/main" val="2019280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8"/>
                                        </p:tgtEl>
                                      </p:cBhvr>
                                    </p:animEffect>
                                    <p:set>
                                      <p:cBhvr>
                                        <p:cTn id="22" dur="1" fill="hold">
                                          <p:stCondLst>
                                            <p:cond delay="4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8" grpId="1"/>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Now…</a:t>
            </a:r>
            <a:endParaRPr lang="en-GB" dirty="0"/>
          </a:p>
        </p:txBody>
      </p:sp>
      <p:sp>
        <p:nvSpPr>
          <p:cNvPr id="3" name="Content Placeholder 2"/>
          <p:cNvSpPr>
            <a:spLocks noGrp="1"/>
          </p:cNvSpPr>
          <p:nvPr>
            <p:ph idx="1"/>
          </p:nvPr>
        </p:nvSpPr>
        <p:spPr/>
        <p:txBody>
          <a:bodyPr/>
          <a:lstStyle/>
          <a:p>
            <a:r>
              <a:rPr lang="en-GB" dirty="0" smtClean="0"/>
              <a:t>Attempt the questions on page 11</a:t>
            </a:r>
          </a:p>
          <a:p>
            <a:endParaRPr lang="en-GB" dirty="0"/>
          </a:p>
          <a:p>
            <a:endParaRPr lang="en-GB" dirty="0" smtClean="0"/>
          </a:p>
          <a:p>
            <a:endParaRPr lang="en-GB" dirty="0"/>
          </a:p>
        </p:txBody>
      </p:sp>
    </p:spTree>
    <p:extLst>
      <p:ext uri="{BB962C8B-B14F-4D97-AF65-F5344CB8AC3E}">
        <p14:creationId xmlns:p14="http://schemas.microsoft.com/office/powerpoint/2010/main" val="7130201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Syllabus</a:t>
            </a:r>
            <a:endParaRPr lang="en-GB" dirty="0"/>
          </a:p>
        </p:txBody>
      </p:sp>
      <p:sp>
        <p:nvSpPr>
          <p:cNvPr id="3" name="Content Placeholder 2"/>
          <p:cNvSpPr>
            <a:spLocks noGrp="1"/>
          </p:cNvSpPr>
          <p:nvPr>
            <p:ph idx="1"/>
          </p:nvPr>
        </p:nvSpPr>
        <p:spPr/>
        <p:txBody>
          <a:bodyPr>
            <a:noAutofit/>
          </a:bodyPr>
          <a:lstStyle/>
          <a:p>
            <a:pPr marL="0" indent="0">
              <a:lnSpc>
                <a:spcPct val="107000"/>
              </a:lnSpc>
              <a:spcBef>
                <a:spcPts val="200"/>
              </a:spcBef>
              <a:spcAft>
                <a:spcPts val="800"/>
              </a:spcAft>
              <a:buNone/>
            </a:pPr>
            <a:r>
              <a:rPr lang="en-GB" sz="200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4.3.2.3 Using moles to balance equations (HT only)</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1600" dirty="0">
                <a:latin typeface="Calibri" panose="020F0502020204030204" pitchFamily="34" charset="0"/>
                <a:ea typeface="Calibri" panose="020F0502020204030204" pitchFamily="34" charset="0"/>
                <a:cs typeface="Times New Roman" panose="02020603050405020304" pitchFamily="18" charset="0"/>
              </a:rPr>
              <a:t>The balancing numbers in a symbol equation can be calculated from the masses of reactants and products by converting the masses in grams to amounts in moles and converting the numbers of moles to simple whole number ratios.</a:t>
            </a:r>
          </a:p>
          <a:p>
            <a:pPr marL="0" indent="0">
              <a:lnSpc>
                <a:spcPct val="107000"/>
              </a:lnSpc>
              <a:spcAft>
                <a:spcPts val="800"/>
              </a:spcAft>
              <a:buNone/>
            </a:pPr>
            <a:r>
              <a:rPr lang="en-GB" sz="1600" dirty="0">
                <a:latin typeface="Calibri" panose="020F0502020204030204" pitchFamily="34" charset="0"/>
                <a:ea typeface="Calibri" panose="020F0502020204030204" pitchFamily="34" charset="0"/>
                <a:cs typeface="Times New Roman" panose="02020603050405020304" pitchFamily="18" charset="0"/>
              </a:rPr>
              <a:t>Students should be able to balance an equation given the masses of reactants and products.</a:t>
            </a:r>
          </a:p>
          <a:p>
            <a:pPr marL="0" indent="0">
              <a:lnSpc>
                <a:spcPct val="107000"/>
              </a:lnSpc>
              <a:spcAft>
                <a:spcPts val="800"/>
              </a:spcAft>
              <a:buNone/>
            </a:pPr>
            <a:r>
              <a:rPr lang="en-GB" sz="1600" dirty="0">
                <a:latin typeface="Calibri" panose="020F0502020204030204" pitchFamily="34" charset="0"/>
                <a:ea typeface="Calibri" panose="020F0502020204030204" pitchFamily="34" charset="0"/>
                <a:cs typeface="Times New Roman" panose="02020603050405020304" pitchFamily="18" charset="0"/>
              </a:rPr>
              <a:t>Students should be able to change the subject of a mathematical equation.</a:t>
            </a:r>
          </a:p>
          <a:p>
            <a:pPr marL="0" indent="0">
              <a:lnSpc>
                <a:spcPct val="107000"/>
              </a:lnSpc>
              <a:spcBef>
                <a:spcPts val="200"/>
              </a:spcBef>
              <a:spcAft>
                <a:spcPts val="800"/>
              </a:spcAft>
              <a:buNone/>
            </a:pPr>
            <a:r>
              <a:rPr lang="en-GB" sz="200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4.3.2.4 Limiting reactants (HT only)</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1600" dirty="0" smtClean="0">
                <a:latin typeface="Calibri" panose="020F0502020204030204" pitchFamily="34" charset="0"/>
                <a:ea typeface="Calibri" panose="020F0502020204030204" pitchFamily="34" charset="0"/>
                <a:cs typeface="Times New Roman" panose="02020603050405020304" pitchFamily="18" charset="0"/>
              </a:rPr>
              <a:t>In </a:t>
            </a:r>
            <a:r>
              <a:rPr lang="en-GB" sz="1600" dirty="0">
                <a:latin typeface="Calibri" panose="020F0502020204030204" pitchFamily="34" charset="0"/>
                <a:ea typeface="Calibri" panose="020F0502020204030204" pitchFamily="34" charset="0"/>
                <a:cs typeface="Times New Roman" panose="02020603050405020304" pitchFamily="18" charset="0"/>
              </a:rPr>
              <a:t>a chemical reaction involving two reactants, it is common to use an excess of one of the reactants to ensure that all of the other reactant is used. The reactant that is completely used up is called the limiting reactant because it limits the amount of products.</a:t>
            </a:r>
          </a:p>
          <a:p>
            <a:pPr marL="0" indent="0">
              <a:lnSpc>
                <a:spcPct val="107000"/>
              </a:lnSpc>
              <a:spcAft>
                <a:spcPts val="800"/>
              </a:spcAft>
              <a:buNone/>
            </a:pPr>
            <a:r>
              <a:rPr lang="en-GB" sz="1600" dirty="0">
                <a:latin typeface="Calibri" panose="020F0502020204030204" pitchFamily="34" charset="0"/>
                <a:ea typeface="Calibri" panose="020F0502020204030204" pitchFamily="34" charset="0"/>
                <a:cs typeface="Times New Roman" panose="02020603050405020304" pitchFamily="18" charset="0"/>
              </a:rPr>
              <a:t>Students should be able to explain the effect of a limiting quantity of a reactant on the amount of products it is possible to obtain in terms of amounts in moles or masses in grams.</a:t>
            </a:r>
          </a:p>
          <a:p>
            <a:pPr marL="0" indent="0">
              <a:buNone/>
            </a:pPr>
            <a:endParaRPr lang="en-GB" sz="1600" dirty="0"/>
          </a:p>
        </p:txBody>
      </p:sp>
    </p:spTree>
    <p:extLst>
      <p:ext uri="{BB962C8B-B14F-4D97-AF65-F5344CB8AC3E}">
        <p14:creationId xmlns:p14="http://schemas.microsoft.com/office/powerpoint/2010/main" val="9404027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8"/>
          <p:cNvSpPr>
            <a:spLocks noChangeArrowheads="1"/>
          </p:cNvSpPr>
          <p:nvPr/>
        </p:nvSpPr>
        <p:spPr bwMode="auto">
          <a:xfrm>
            <a:off x="827584" y="153164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1031" name="Picture 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429" y="680765"/>
            <a:ext cx="1117532" cy="39367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9"/>
          <p:cNvSpPr>
            <a:spLocks noChangeArrowheads="1"/>
          </p:cNvSpPr>
          <p:nvPr/>
        </p:nvSpPr>
        <p:spPr bwMode="auto">
          <a:xfrm>
            <a:off x="515468" y="1239253"/>
            <a:ext cx="794496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C3.6 </a:t>
            </a:r>
            <a:r>
              <a:rPr kumimoji="0" lang="en-GB" altLang="en-US" sz="16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Limiting Reactants HT </a:t>
            </a:r>
            <a:r>
              <a:rPr kumimoji="0" lang="en-GB" altLang="en-US" sz="16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(2017) by Ian Sadler (</a:t>
            </a:r>
            <a:r>
              <a:rPr kumimoji="0" lang="en-GB" altLang="en-US" sz="16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3"/>
              </a:rPr>
              <a:t>English Martyrs’ Catholic School</a:t>
            </a:r>
            <a:r>
              <a:rPr kumimoji="0" lang="en-GB" altLang="en-US" sz="16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shared under a </a:t>
            </a:r>
            <a:r>
              <a:rPr kumimoji="0" lang="en-GB" altLang="en-US" sz="1600" b="0" i="0" u="none" strike="noStrike" cap="none" normalizeH="0" baseline="0" dirty="0" smtClean="0">
                <a:ln>
                  <a:noFill/>
                </a:ln>
                <a:solidFill>
                  <a:srgbClr val="049CCF"/>
                </a:solidFill>
                <a:effectLst/>
                <a:latin typeface="Arial" panose="020B0604020202020204" pitchFamily="34" charset="0"/>
                <a:ea typeface="Calibri" panose="020F0502020204030204" pitchFamily="34" charset="0"/>
                <a:cs typeface="Arial" panose="020B0604020202020204" pitchFamily="34" charset="0"/>
                <a:hlinkClick r:id="rId4"/>
              </a:rPr>
              <a:t>Creative Commons Attribution 4.0 International License</a:t>
            </a:r>
            <a:r>
              <a:rPr kumimoji="0" lang="en-GB" altLang="en-US" sz="1600" b="0" i="0" u="none" strike="noStrike" cap="none" normalizeH="0" baseline="0" dirty="0" smtClean="0">
                <a:ln>
                  <a:noFill/>
                </a:ln>
                <a:solidFill>
                  <a:srgbClr val="464646"/>
                </a:solidFill>
                <a:effectLst/>
                <a:latin typeface="Arial" panose="020B0604020202020204" pitchFamily="34" charset="0"/>
                <a:ea typeface="Calibri" panose="020F0502020204030204" pitchFamily="34" charset="0"/>
                <a:cs typeface="Arial" panose="020B0604020202020204" pitchFamily="34" charset="0"/>
              </a:rPr>
              <a:t>.</a:t>
            </a:r>
            <a:endParaRPr kumimoji="0" lang="en-GB" altLang="en-US" sz="2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88218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Another way to balance equations</a:t>
            </a:r>
            <a:endParaRPr lang="en-GB" dirty="0"/>
          </a:p>
        </p:txBody>
      </p:sp>
      <p:sp>
        <p:nvSpPr>
          <p:cNvPr id="3" name="Content Placeholder 2"/>
          <p:cNvSpPr>
            <a:spLocks noGrp="1"/>
          </p:cNvSpPr>
          <p:nvPr>
            <p:ph idx="1"/>
          </p:nvPr>
        </p:nvSpPr>
        <p:spPr/>
        <p:txBody>
          <a:bodyPr>
            <a:normAutofit/>
          </a:bodyPr>
          <a:lstStyle/>
          <a:p>
            <a:r>
              <a:rPr lang="en-GB" dirty="0" smtClean="0"/>
              <a:t>If you are given the mass of each substance in an equation, it is possible to balance it.</a:t>
            </a:r>
          </a:p>
          <a:p>
            <a:pPr marL="0" indent="0">
              <a:buNone/>
            </a:pPr>
            <a:r>
              <a:rPr lang="en-GB" dirty="0" smtClean="0"/>
              <a:t>STEPS:</a:t>
            </a:r>
          </a:p>
          <a:p>
            <a:pPr marL="514350" indent="-514350">
              <a:buFont typeface="+mj-lt"/>
              <a:buAutoNum type="arabicPeriod"/>
            </a:pPr>
            <a:r>
              <a:rPr lang="en-GB" sz="2800" dirty="0" smtClean="0"/>
              <a:t>Calculate the no. of moles of each substance </a:t>
            </a:r>
          </a:p>
          <a:p>
            <a:pPr marL="0" indent="0">
              <a:buNone/>
            </a:pPr>
            <a:r>
              <a:rPr lang="en-GB" sz="2800" dirty="0"/>
              <a:t>	</a:t>
            </a:r>
            <a:r>
              <a:rPr lang="en-GB" sz="2800" dirty="0" smtClean="0"/>
              <a:t>How? </a:t>
            </a:r>
          </a:p>
          <a:p>
            <a:pPr marL="514350" indent="-514350">
              <a:buFont typeface="+mj-lt"/>
              <a:buAutoNum type="arabicPeriod" startAt="2"/>
            </a:pPr>
            <a:r>
              <a:rPr lang="en-GB" sz="2800" dirty="0" smtClean="0"/>
              <a:t>Simplify these to give the smallest whole number values</a:t>
            </a:r>
          </a:p>
          <a:p>
            <a:pPr marL="0" indent="0">
              <a:buNone/>
            </a:pPr>
            <a:r>
              <a:rPr lang="en-GB" sz="2800" dirty="0"/>
              <a:t>	</a:t>
            </a:r>
            <a:r>
              <a:rPr lang="en-GB" sz="2800" dirty="0" smtClean="0"/>
              <a:t>How?</a:t>
            </a:r>
          </a:p>
        </p:txBody>
      </p:sp>
      <p:sp>
        <p:nvSpPr>
          <p:cNvPr id="4" name="TextBox 3"/>
          <p:cNvSpPr txBox="1"/>
          <p:nvPr/>
        </p:nvSpPr>
        <p:spPr>
          <a:xfrm>
            <a:off x="1420029" y="3789040"/>
            <a:ext cx="4680520" cy="523220"/>
          </a:xfrm>
          <a:prstGeom prst="rect">
            <a:avLst/>
          </a:prstGeom>
          <a:solidFill>
            <a:schemeClr val="bg1"/>
          </a:solidFill>
        </p:spPr>
        <p:txBody>
          <a:bodyPr wrap="square" rtlCol="0">
            <a:spAutoFit/>
          </a:bodyPr>
          <a:lstStyle/>
          <a:p>
            <a:pPr lvl="0">
              <a:spcBef>
                <a:spcPct val="20000"/>
              </a:spcBef>
            </a:pPr>
            <a:r>
              <a:rPr lang="en-GB" sz="2800" dirty="0" smtClean="0">
                <a:solidFill>
                  <a:schemeClr val="accent4">
                    <a:lumMod val="75000"/>
                  </a:schemeClr>
                </a:solidFill>
              </a:rPr>
              <a:t>By </a:t>
            </a:r>
            <a:r>
              <a:rPr lang="en-GB" sz="2800" dirty="0">
                <a:solidFill>
                  <a:schemeClr val="accent4">
                    <a:lumMod val="75000"/>
                  </a:schemeClr>
                </a:solidFill>
              </a:rPr>
              <a:t>dividing the mass by the Mr</a:t>
            </a:r>
          </a:p>
        </p:txBody>
      </p:sp>
      <p:sp>
        <p:nvSpPr>
          <p:cNvPr id="5" name="TextBox 4"/>
          <p:cNvSpPr txBox="1"/>
          <p:nvPr/>
        </p:nvSpPr>
        <p:spPr>
          <a:xfrm>
            <a:off x="1420029" y="5177192"/>
            <a:ext cx="6192688" cy="954107"/>
          </a:xfrm>
          <a:prstGeom prst="rect">
            <a:avLst/>
          </a:prstGeom>
          <a:solidFill>
            <a:schemeClr val="bg1"/>
          </a:solidFill>
        </p:spPr>
        <p:txBody>
          <a:bodyPr wrap="square" rtlCol="0">
            <a:spAutoFit/>
          </a:bodyPr>
          <a:lstStyle/>
          <a:p>
            <a:pPr lvl="0">
              <a:spcBef>
                <a:spcPct val="20000"/>
              </a:spcBef>
            </a:pPr>
            <a:r>
              <a:rPr lang="en-GB" sz="2800" dirty="0">
                <a:solidFill>
                  <a:schemeClr val="accent4">
                    <a:lumMod val="75000"/>
                  </a:schemeClr>
                </a:solidFill>
              </a:rPr>
              <a:t>Divide each no. of moles by the smallest value you got for the no. of moles</a:t>
            </a:r>
          </a:p>
        </p:txBody>
      </p:sp>
    </p:spTree>
    <p:extLst>
      <p:ext uri="{BB962C8B-B14F-4D97-AF65-F5344CB8AC3E}">
        <p14:creationId xmlns:p14="http://schemas.microsoft.com/office/powerpoint/2010/main" val="1991958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 Example</a:t>
            </a:r>
            <a:endParaRPr lang="en-GB" dirty="0"/>
          </a:p>
        </p:txBody>
      </p:sp>
      <p:sp>
        <p:nvSpPr>
          <p:cNvPr id="3" name="Content Placeholder 2"/>
          <p:cNvSpPr>
            <a:spLocks noGrp="1"/>
          </p:cNvSpPr>
          <p:nvPr>
            <p:ph idx="1"/>
          </p:nvPr>
        </p:nvSpPr>
        <p:spPr/>
        <p:txBody>
          <a:bodyPr/>
          <a:lstStyle/>
          <a:p>
            <a:pPr marL="0" indent="0">
              <a:buNone/>
            </a:pPr>
            <a:r>
              <a:rPr lang="en-GB" sz="3000" dirty="0" smtClean="0"/>
              <a:t>If </a:t>
            </a:r>
            <a:r>
              <a:rPr lang="en-GB" sz="3000" b="1" dirty="0" smtClean="0"/>
              <a:t>31.2g</a:t>
            </a:r>
            <a:r>
              <a:rPr lang="en-GB" sz="3000" dirty="0" smtClean="0"/>
              <a:t> benzene [C</a:t>
            </a:r>
            <a:r>
              <a:rPr lang="en-GB" sz="3000" baseline="-25000" dirty="0" smtClean="0"/>
              <a:t>6</a:t>
            </a:r>
            <a:r>
              <a:rPr lang="en-GB" sz="3000" dirty="0" smtClean="0"/>
              <a:t>H</a:t>
            </a:r>
            <a:r>
              <a:rPr lang="en-GB" sz="3000" baseline="-25000" dirty="0" smtClean="0"/>
              <a:t>6</a:t>
            </a:r>
            <a:r>
              <a:rPr lang="en-GB" sz="3000" dirty="0" smtClean="0"/>
              <a:t>] is burned with a limited oxygen supply (</a:t>
            </a:r>
            <a:r>
              <a:rPr lang="en-GB" sz="3000" b="1" dirty="0" smtClean="0"/>
              <a:t>64g</a:t>
            </a:r>
            <a:r>
              <a:rPr lang="en-GB" sz="3000" dirty="0" smtClean="0"/>
              <a:t> of O</a:t>
            </a:r>
            <a:r>
              <a:rPr lang="en-GB" sz="3000" baseline="-25000" dirty="0" smtClean="0"/>
              <a:t>2</a:t>
            </a:r>
            <a:r>
              <a:rPr lang="en-GB" sz="3000" dirty="0" smtClean="0"/>
              <a:t>), it produces </a:t>
            </a:r>
            <a:r>
              <a:rPr lang="en-GB" sz="3000" b="1" dirty="0" smtClean="0"/>
              <a:t>56g</a:t>
            </a:r>
            <a:r>
              <a:rPr lang="en-GB" sz="3000" dirty="0" smtClean="0"/>
              <a:t> of carbon monoxide [CO</a:t>
            </a:r>
            <a:r>
              <a:rPr lang="en-GB" sz="3000" dirty="0"/>
              <a:t>]</a:t>
            </a:r>
            <a:r>
              <a:rPr lang="en-GB" sz="3000" dirty="0" smtClean="0"/>
              <a:t> as well as </a:t>
            </a:r>
            <a:r>
              <a:rPr lang="en-GB" sz="3000" b="1" dirty="0" smtClean="0"/>
              <a:t>17.6g</a:t>
            </a:r>
            <a:r>
              <a:rPr lang="en-GB" sz="3000" dirty="0" smtClean="0"/>
              <a:t> of carbon dioxide and </a:t>
            </a:r>
            <a:r>
              <a:rPr lang="en-GB" sz="3000" b="1" dirty="0" smtClean="0"/>
              <a:t>21.6g</a:t>
            </a:r>
            <a:r>
              <a:rPr lang="en-GB" sz="3000" dirty="0" smtClean="0"/>
              <a:t> of water. </a:t>
            </a:r>
          </a:p>
          <a:p>
            <a:pPr marL="0" indent="0">
              <a:buNone/>
            </a:pPr>
            <a:r>
              <a:rPr lang="en-GB" dirty="0" smtClean="0"/>
              <a:t>	</a:t>
            </a:r>
            <a:r>
              <a:rPr lang="en-GB" dirty="0" smtClean="0">
                <a:solidFill>
                  <a:srgbClr val="FF0000"/>
                </a:solidFill>
              </a:rPr>
              <a:t>a</a:t>
            </a:r>
            <a:r>
              <a:rPr lang="en-GB" dirty="0" smtClean="0"/>
              <a:t>C</a:t>
            </a:r>
            <a:r>
              <a:rPr lang="en-GB" baseline="-25000" dirty="0" smtClean="0"/>
              <a:t>6</a:t>
            </a:r>
            <a:r>
              <a:rPr lang="en-GB" dirty="0" smtClean="0"/>
              <a:t>H</a:t>
            </a:r>
            <a:r>
              <a:rPr lang="en-GB" baseline="-25000" dirty="0" smtClean="0"/>
              <a:t>6</a:t>
            </a:r>
            <a:r>
              <a:rPr lang="en-GB" dirty="0" smtClean="0"/>
              <a:t> + </a:t>
            </a:r>
            <a:r>
              <a:rPr lang="en-GB" dirty="0" smtClean="0">
                <a:solidFill>
                  <a:srgbClr val="FF0000"/>
                </a:solidFill>
              </a:rPr>
              <a:t>b</a:t>
            </a:r>
            <a:r>
              <a:rPr lang="en-GB" dirty="0" smtClean="0"/>
              <a:t>O</a:t>
            </a:r>
            <a:r>
              <a:rPr lang="en-GB" baseline="-25000" dirty="0" smtClean="0"/>
              <a:t>2</a:t>
            </a:r>
            <a:r>
              <a:rPr lang="en-GB" dirty="0" smtClean="0"/>
              <a:t> → </a:t>
            </a:r>
            <a:r>
              <a:rPr lang="en-GB" dirty="0" err="1" smtClean="0">
                <a:solidFill>
                  <a:srgbClr val="FF0000"/>
                </a:solidFill>
              </a:rPr>
              <a:t>c</a:t>
            </a:r>
            <a:r>
              <a:rPr lang="en-GB" dirty="0" err="1" smtClean="0"/>
              <a:t>CO</a:t>
            </a:r>
            <a:r>
              <a:rPr lang="en-GB" dirty="0" smtClean="0"/>
              <a:t> + </a:t>
            </a:r>
            <a:r>
              <a:rPr lang="en-GB" dirty="0" smtClean="0">
                <a:solidFill>
                  <a:srgbClr val="FF0000"/>
                </a:solidFill>
              </a:rPr>
              <a:t>d</a:t>
            </a:r>
            <a:r>
              <a:rPr lang="en-GB" dirty="0" smtClean="0"/>
              <a:t>CO</a:t>
            </a:r>
            <a:r>
              <a:rPr lang="en-GB" baseline="-25000" dirty="0" smtClean="0"/>
              <a:t>2</a:t>
            </a:r>
            <a:r>
              <a:rPr lang="en-GB" dirty="0" smtClean="0"/>
              <a:t> + </a:t>
            </a:r>
            <a:r>
              <a:rPr lang="en-GB" dirty="0" smtClean="0">
                <a:solidFill>
                  <a:srgbClr val="FF0000"/>
                </a:solidFill>
              </a:rPr>
              <a:t>e</a:t>
            </a:r>
            <a:r>
              <a:rPr lang="en-GB" dirty="0" smtClean="0"/>
              <a:t>H</a:t>
            </a:r>
            <a:r>
              <a:rPr lang="en-GB" baseline="-25000" dirty="0" smtClean="0"/>
              <a:t>2</a:t>
            </a:r>
            <a:r>
              <a:rPr lang="en-GB" dirty="0" smtClean="0"/>
              <a:t>O</a:t>
            </a:r>
          </a:p>
          <a:p>
            <a:pPr marL="0" indent="0">
              <a:buNone/>
            </a:pPr>
            <a:endParaRPr lang="en-GB" dirty="0" smtClean="0"/>
          </a:p>
          <a:p>
            <a:pPr marL="0" indent="0">
              <a:buNone/>
            </a:pPr>
            <a:r>
              <a:rPr lang="en-GB" dirty="0" smtClean="0"/>
              <a:t>Balance this equation by finding the values of    </a:t>
            </a:r>
            <a:r>
              <a:rPr lang="en-GB" dirty="0" smtClean="0">
                <a:solidFill>
                  <a:srgbClr val="FF0000"/>
                </a:solidFill>
              </a:rPr>
              <a:t>a b c d</a:t>
            </a:r>
            <a:r>
              <a:rPr lang="en-GB" dirty="0" smtClean="0"/>
              <a:t> and </a:t>
            </a:r>
            <a:r>
              <a:rPr lang="en-GB" dirty="0" smtClean="0">
                <a:solidFill>
                  <a:srgbClr val="FF0000"/>
                </a:solidFill>
              </a:rPr>
              <a:t>e</a:t>
            </a:r>
          </a:p>
        </p:txBody>
      </p:sp>
      <p:sp>
        <p:nvSpPr>
          <p:cNvPr id="4" name="TextBox 3"/>
          <p:cNvSpPr txBox="1"/>
          <p:nvPr/>
        </p:nvSpPr>
        <p:spPr>
          <a:xfrm>
            <a:off x="539552" y="399871"/>
            <a:ext cx="1810544" cy="1200329"/>
          </a:xfrm>
          <a:prstGeom prst="rect">
            <a:avLst/>
          </a:prstGeom>
          <a:noFill/>
          <a:ln w="25400">
            <a:solidFill>
              <a:schemeClr val="accent1"/>
            </a:solidFill>
          </a:ln>
        </p:spPr>
        <p:txBody>
          <a:bodyPr wrap="square" rtlCol="0">
            <a:spAutoFit/>
          </a:bodyPr>
          <a:lstStyle/>
          <a:p>
            <a:r>
              <a:rPr lang="en-GB" sz="2400" b="1" dirty="0" smtClean="0"/>
              <a:t>Let’s work through this together…</a:t>
            </a:r>
            <a:endParaRPr lang="en-GB" sz="2400" b="1" dirty="0"/>
          </a:p>
        </p:txBody>
      </p:sp>
    </p:spTree>
    <p:extLst>
      <p:ext uri="{BB962C8B-B14F-4D97-AF65-F5344CB8AC3E}">
        <p14:creationId xmlns:p14="http://schemas.microsoft.com/office/powerpoint/2010/main" val="953313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 out the Mr of each substance</a:t>
            </a:r>
            <a:endParaRPr lang="en-GB" dirty="0"/>
          </a:p>
        </p:txBody>
      </p:sp>
      <p:sp>
        <p:nvSpPr>
          <p:cNvPr id="3" name="Content Placeholder 2"/>
          <p:cNvSpPr>
            <a:spLocks noGrp="1"/>
          </p:cNvSpPr>
          <p:nvPr>
            <p:ph idx="1"/>
          </p:nvPr>
        </p:nvSpPr>
        <p:spPr/>
        <p:txBody>
          <a:bodyPr>
            <a:normAutofit/>
          </a:bodyPr>
          <a:lstStyle/>
          <a:p>
            <a:pPr marL="0" indent="0">
              <a:buNone/>
            </a:pPr>
            <a:r>
              <a:rPr lang="en-GB" sz="2800" dirty="0"/>
              <a:t>If </a:t>
            </a:r>
            <a:r>
              <a:rPr lang="en-GB" sz="2800" b="1" dirty="0"/>
              <a:t>31.2g</a:t>
            </a:r>
            <a:r>
              <a:rPr lang="en-GB" sz="2800" dirty="0"/>
              <a:t> benzene [C</a:t>
            </a:r>
            <a:r>
              <a:rPr lang="en-GB" sz="2800" baseline="-25000" dirty="0"/>
              <a:t>6</a:t>
            </a:r>
            <a:r>
              <a:rPr lang="en-GB" sz="2800" dirty="0"/>
              <a:t>H</a:t>
            </a:r>
            <a:r>
              <a:rPr lang="en-GB" sz="2800" baseline="-25000" dirty="0"/>
              <a:t>6</a:t>
            </a:r>
            <a:r>
              <a:rPr lang="en-GB" sz="2800" dirty="0"/>
              <a:t>] is burned with a limited oxygen supply (</a:t>
            </a:r>
            <a:r>
              <a:rPr lang="en-GB" sz="2800" b="1" dirty="0"/>
              <a:t>64g</a:t>
            </a:r>
            <a:r>
              <a:rPr lang="en-GB" sz="2800" dirty="0"/>
              <a:t> of O</a:t>
            </a:r>
            <a:r>
              <a:rPr lang="en-GB" sz="2800" baseline="-25000" dirty="0"/>
              <a:t>2</a:t>
            </a:r>
            <a:r>
              <a:rPr lang="en-GB" sz="2800" dirty="0"/>
              <a:t>), it produces </a:t>
            </a:r>
            <a:r>
              <a:rPr lang="en-GB" sz="2800" b="1" dirty="0"/>
              <a:t>56g</a:t>
            </a:r>
            <a:r>
              <a:rPr lang="en-GB" sz="2800" dirty="0"/>
              <a:t> of carbon monoxide [CO] as well as </a:t>
            </a:r>
            <a:r>
              <a:rPr lang="en-GB" sz="2800" b="1" dirty="0"/>
              <a:t>17.6g</a:t>
            </a:r>
            <a:r>
              <a:rPr lang="en-GB" sz="2800" dirty="0"/>
              <a:t> of carbon dioxide and </a:t>
            </a:r>
            <a:r>
              <a:rPr lang="en-GB" sz="2800" b="1" dirty="0"/>
              <a:t>21.6g</a:t>
            </a:r>
            <a:r>
              <a:rPr lang="en-GB" sz="2800" dirty="0"/>
              <a:t> of water. </a:t>
            </a:r>
            <a:endParaRPr lang="en-GB" sz="2800" dirty="0" smtClean="0"/>
          </a:p>
          <a:p>
            <a:r>
              <a:rPr lang="en-GB" sz="2800" dirty="0" smtClean="0"/>
              <a:t>C</a:t>
            </a:r>
            <a:r>
              <a:rPr lang="en-GB" sz="2800" baseline="-25000" dirty="0" smtClean="0"/>
              <a:t>6</a:t>
            </a:r>
            <a:r>
              <a:rPr lang="en-GB" sz="2800" dirty="0" smtClean="0"/>
              <a:t>H</a:t>
            </a:r>
            <a:r>
              <a:rPr lang="en-GB" sz="2800" baseline="-25000" dirty="0" smtClean="0"/>
              <a:t>6</a:t>
            </a:r>
            <a:r>
              <a:rPr lang="en-GB" sz="2800" dirty="0" smtClean="0"/>
              <a:t> 	(6 x 12) + (6 x 1) = 	</a:t>
            </a:r>
            <a:r>
              <a:rPr lang="en-GB" sz="2800" b="1" dirty="0" smtClean="0"/>
              <a:t>78</a:t>
            </a:r>
            <a:endParaRPr lang="en-GB" sz="2800" b="1" dirty="0"/>
          </a:p>
          <a:p>
            <a:r>
              <a:rPr lang="en-GB" sz="2800" dirty="0" smtClean="0"/>
              <a:t>O</a:t>
            </a:r>
            <a:r>
              <a:rPr lang="en-GB" sz="2800" baseline="-25000" dirty="0" smtClean="0"/>
              <a:t>2 </a:t>
            </a:r>
            <a:r>
              <a:rPr lang="en-GB" sz="2800" dirty="0" smtClean="0"/>
              <a:t> 					</a:t>
            </a:r>
            <a:r>
              <a:rPr lang="en-GB" sz="2800" b="1" dirty="0" smtClean="0"/>
              <a:t>32</a:t>
            </a:r>
          </a:p>
          <a:p>
            <a:r>
              <a:rPr lang="en-GB" sz="2800" dirty="0" smtClean="0"/>
              <a:t>CO					</a:t>
            </a:r>
            <a:r>
              <a:rPr lang="en-GB" sz="2800" b="1" dirty="0" smtClean="0"/>
              <a:t>28</a:t>
            </a:r>
          </a:p>
          <a:p>
            <a:r>
              <a:rPr lang="en-GB" sz="2800" dirty="0" smtClean="0"/>
              <a:t>CO</a:t>
            </a:r>
            <a:r>
              <a:rPr lang="en-GB" sz="2800" baseline="-25000" dirty="0" smtClean="0"/>
              <a:t>2</a:t>
            </a:r>
            <a:r>
              <a:rPr lang="en-GB" sz="2800" dirty="0" smtClean="0"/>
              <a:t> 				</a:t>
            </a:r>
            <a:r>
              <a:rPr lang="en-GB" sz="2800" b="1" dirty="0" smtClean="0"/>
              <a:t>44</a:t>
            </a:r>
          </a:p>
          <a:p>
            <a:r>
              <a:rPr lang="en-GB" sz="2800" dirty="0" smtClean="0"/>
              <a:t>H</a:t>
            </a:r>
            <a:r>
              <a:rPr lang="en-GB" sz="2800" baseline="-25000" dirty="0" smtClean="0"/>
              <a:t>2</a:t>
            </a:r>
            <a:r>
              <a:rPr lang="en-GB" sz="2800" dirty="0" smtClean="0"/>
              <a:t>O				</a:t>
            </a:r>
            <a:r>
              <a:rPr lang="en-GB" sz="2800" b="1" dirty="0" smtClean="0"/>
              <a:t>18</a:t>
            </a:r>
            <a:endParaRPr lang="en-GB" sz="2800" b="1" baseline="-25000" dirty="0" smtClean="0"/>
          </a:p>
          <a:p>
            <a:endParaRPr lang="en-GB" sz="2800" dirty="0"/>
          </a:p>
        </p:txBody>
      </p:sp>
      <p:sp>
        <p:nvSpPr>
          <p:cNvPr id="4" name="TextBox 3"/>
          <p:cNvSpPr txBox="1"/>
          <p:nvPr/>
        </p:nvSpPr>
        <p:spPr>
          <a:xfrm>
            <a:off x="2362357" y="3484973"/>
            <a:ext cx="2592288" cy="648072"/>
          </a:xfrm>
          <a:prstGeom prst="rect">
            <a:avLst/>
          </a:prstGeom>
          <a:solidFill>
            <a:schemeClr val="bg1"/>
          </a:solidFill>
        </p:spPr>
        <p:txBody>
          <a:bodyPr wrap="square" rtlCol="0">
            <a:spAutoFit/>
          </a:bodyPr>
          <a:lstStyle/>
          <a:p>
            <a:endParaRPr lang="en-GB" dirty="0"/>
          </a:p>
        </p:txBody>
      </p:sp>
      <p:sp>
        <p:nvSpPr>
          <p:cNvPr id="5" name="TextBox 4"/>
          <p:cNvSpPr txBox="1"/>
          <p:nvPr/>
        </p:nvSpPr>
        <p:spPr>
          <a:xfrm>
            <a:off x="4932040" y="3488929"/>
            <a:ext cx="792088" cy="369332"/>
          </a:xfrm>
          <a:prstGeom prst="rect">
            <a:avLst/>
          </a:prstGeom>
          <a:solidFill>
            <a:schemeClr val="bg1"/>
          </a:solidFill>
        </p:spPr>
        <p:txBody>
          <a:bodyPr wrap="square" rtlCol="0">
            <a:spAutoFit/>
          </a:bodyPr>
          <a:lstStyle/>
          <a:p>
            <a:endParaRPr lang="en-GB" dirty="0"/>
          </a:p>
        </p:txBody>
      </p:sp>
      <p:sp>
        <p:nvSpPr>
          <p:cNvPr id="6" name="TextBox 5"/>
          <p:cNvSpPr txBox="1"/>
          <p:nvPr/>
        </p:nvSpPr>
        <p:spPr>
          <a:xfrm>
            <a:off x="4932040" y="3952095"/>
            <a:ext cx="792088" cy="369332"/>
          </a:xfrm>
          <a:prstGeom prst="rect">
            <a:avLst/>
          </a:prstGeom>
          <a:solidFill>
            <a:schemeClr val="bg1"/>
          </a:solidFill>
        </p:spPr>
        <p:txBody>
          <a:bodyPr wrap="square" rtlCol="0">
            <a:spAutoFit/>
          </a:bodyPr>
          <a:lstStyle/>
          <a:p>
            <a:endParaRPr lang="en-GB" dirty="0"/>
          </a:p>
        </p:txBody>
      </p:sp>
      <p:sp>
        <p:nvSpPr>
          <p:cNvPr id="7" name="TextBox 6"/>
          <p:cNvSpPr txBox="1"/>
          <p:nvPr/>
        </p:nvSpPr>
        <p:spPr>
          <a:xfrm>
            <a:off x="5005995" y="4503611"/>
            <a:ext cx="792088" cy="369332"/>
          </a:xfrm>
          <a:prstGeom prst="rect">
            <a:avLst/>
          </a:prstGeom>
          <a:solidFill>
            <a:schemeClr val="bg1"/>
          </a:solidFill>
        </p:spPr>
        <p:txBody>
          <a:bodyPr wrap="square" rtlCol="0">
            <a:spAutoFit/>
          </a:bodyPr>
          <a:lstStyle/>
          <a:p>
            <a:endParaRPr lang="en-GB" dirty="0"/>
          </a:p>
        </p:txBody>
      </p:sp>
      <p:sp>
        <p:nvSpPr>
          <p:cNvPr id="8" name="TextBox 7"/>
          <p:cNvSpPr txBox="1"/>
          <p:nvPr/>
        </p:nvSpPr>
        <p:spPr>
          <a:xfrm>
            <a:off x="4954645" y="4998485"/>
            <a:ext cx="792088" cy="369332"/>
          </a:xfrm>
          <a:prstGeom prst="rect">
            <a:avLst/>
          </a:prstGeom>
          <a:solidFill>
            <a:schemeClr val="bg1"/>
          </a:solidFill>
        </p:spPr>
        <p:txBody>
          <a:bodyPr wrap="square" rtlCol="0">
            <a:spAutoFit/>
          </a:bodyPr>
          <a:lstStyle/>
          <a:p>
            <a:endParaRPr lang="en-GB" dirty="0"/>
          </a:p>
        </p:txBody>
      </p:sp>
      <p:sp>
        <p:nvSpPr>
          <p:cNvPr id="9" name="TextBox 8"/>
          <p:cNvSpPr txBox="1"/>
          <p:nvPr/>
        </p:nvSpPr>
        <p:spPr>
          <a:xfrm>
            <a:off x="5052654" y="5562324"/>
            <a:ext cx="792088" cy="369332"/>
          </a:xfrm>
          <a:prstGeom prst="rect">
            <a:avLst/>
          </a:prstGeom>
          <a:solidFill>
            <a:schemeClr val="bg1"/>
          </a:solidFill>
        </p:spPr>
        <p:txBody>
          <a:bodyPr wrap="square" rtlCol="0">
            <a:spAutoFit/>
          </a:bodyPr>
          <a:lstStyle/>
          <a:p>
            <a:endParaRPr lang="en-GB" dirty="0"/>
          </a:p>
        </p:txBody>
      </p:sp>
    </p:spTree>
    <p:extLst>
      <p:ext uri="{BB962C8B-B14F-4D97-AF65-F5344CB8AC3E}">
        <p14:creationId xmlns:p14="http://schemas.microsoft.com/office/powerpoint/2010/main" val="1174384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8"/>
                                        </p:tgtEl>
                                      </p:cBhvr>
                                    </p:animEffect>
                                    <p:set>
                                      <p:cBhvr>
                                        <p:cTn id="27" dur="1" fill="hold">
                                          <p:stCondLst>
                                            <p:cond delay="4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0" nodeType="clickEffect">
                                  <p:stCondLst>
                                    <p:cond delay="0"/>
                                  </p:stCondLst>
                                  <p:childTnLst>
                                    <p:animEffect transition="out" filter="fade">
                                      <p:cBhvr>
                                        <p:cTn id="31" dur="500"/>
                                        <p:tgtEl>
                                          <p:spTgt spid="9"/>
                                        </p:tgtEl>
                                      </p:cBhvr>
                                    </p:animEffect>
                                    <p:set>
                                      <p:cBhvr>
                                        <p:cTn id="32"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Work out the no. of moles of each substance</a:t>
            </a:r>
            <a:endParaRPr lang="en-GB" dirty="0"/>
          </a:p>
        </p:txBody>
      </p:sp>
      <p:sp>
        <p:nvSpPr>
          <p:cNvPr id="3" name="Content Placeholder 2"/>
          <p:cNvSpPr>
            <a:spLocks noGrp="1"/>
          </p:cNvSpPr>
          <p:nvPr>
            <p:ph idx="1"/>
          </p:nvPr>
        </p:nvSpPr>
        <p:spPr/>
        <p:txBody>
          <a:bodyPr>
            <a:normAutofit/>
          </a:bodyPr>
          <a:lstStyle/>
          <a:p>
            <a:pPr marL="0" indent="0">
              <a:buNone/>
            </a:pPr>
            <a:r>
              <a:rPr lang="en-GB" sz="2800" dirty="0"/>
              <a:t>If </a:t>
            </a:r>
            <a:r>
              <a:rPr lang="en-GB" sz="2800" b="1" dirty="0"/>
              <a:t>31.2g</a:t>
            </a:r>
            <a:r>
              <a:rPr lang="en-GB" sz="2800" dirty="0"/>
              <a:t> benzene [C</a:t>
            </a:r>
            <a:r>
              <a:rPr lang="en-GB" sz="2800" baseline="-25000" dirty="0"/>
              <a:t>6</a:t>
            </a:r>
            <a:r>
              <a:rPr lang="en-GB" sz="2800" dirty="0"/>
              <a:t>H</a:t>
            </a:r>
            <a:r>
              <a:rPr lang="en-GB" sz="2800" baseline="-25000" dirty="0"/>
              <a:t>6</a:t>
            </a:r>
            <a:r>
              <a:rPr lang="en-GB" sz="2800" dirty="0"/>
              <a:t>] is burned with a limited oxygen supply (</a:t>
            </a:r>
            <a:r>
              <a:rPr lang="en-GB" sz="2800" b="1" dirty="0"/>
              <a:t>64g</a:t>
            </a:r>
            <a:r>
              <a:rPr lang="en-GB" sz="2800" dirty="0"/>
              <a:t> of O</a:t>
            </a:r>
            <a:r>
              <a:rPr lang="en-GB" sz="2800" baseline="-25000" dirty="0"/>
              <a:t>2</a:t>
            </a:r>
            <a:r>
              <a:rPr lang="en-GB" sz="2800" dirty="0"/>
              <a:t>), it produces </a:t>
            </a:r>
            <a:r>
              <a:rPr lang="en-GB" sz="2800" b="1" dirty="0"/>
              <a:t>56g</a:t>
            </a:r>
            <a:r>
              <a:rPr lang="en-GB" sz="2800" dirty="0"/>
              <a:t> of carbon monoxide [CO] as well as </a:t>
            </a:r>
            <a:r>
              <a:rPr lang="en-GB" sz="2800" b="1" dirty="0"/>
              <a:t>17.6g</a:t>
            </a:r>
            <a:r>
              <a:rPr lang="en-GB" sz="2800" dirty="0"/>
              <a:t> of carbon dioxide and </a:t>
            </a:r>
            <a:r>
              <a:rPr lang="en-GB" sz="2800" b="1" dirty="0"/>
              <a:t>21.6g</a:t>
            </a:r>
            <a:r>
              <a:rPr lang="en-GB" sz="2800" dirty="0"/>
              <a:t> of water. </a:t>
            </a:r>
            <a:endParaRPr lang="en-GB" sz="2800" dirty="0" smtClean="0"/>
          </a:p>
          <a:p>
            <a:r>
              <a:rPr lang="en-GB" sz="2800" dirty="0" smtClean="0"/>
              <a:t>C</a:t>
            </a:r>
            <a:r>
              <a:rPr lang="en-GB" sz="2800" baseline="-25000" dirty="0" smtClean="0"/>
              <a:t>6</a:t>
            </a:r>
            <a:r>
              <a:rPr lang="en-GB" sz="2800" dirty="0" smtClean="0"/>
              <a:t>H</a:t>
            </a:r>
            <a:r>
              <a:rPr lang="en-GB" sz="2800" baseline="-25000" dirty="0" smtClean="0"/>
              <a:t>6</a:t>
            </a:r>
            <a:r>
              <a:rPr lang="en-GB" sz="2800" dirty="0" smtClean="0"/>
              <a:t> 	31.2 / 78 = 		</a:t>
            </a:r>
            <a:r>
              <a:rPr lang="en-GB" sz="2800" b="1" dirty="0" smtClean="0"/>
              <a:t>0.4</a:t>
            </a:r>
            <a:endParaRPr lang="en-GB" sz="2800" b="1" dirty="0"/>
          </a:p>
          <a:p>
            <a:r>
              <a:rPr lang="en-GB" sz="2800" dirty="0" smtClean="0"/>
              <a:t>O</a:t>
            </a:r>
            <a:r>
              <a:rPr lang="en-GB" sz="2800" baseline="-25000" dirty="0" smtClean="0"/>
              <a:t>2 </a:t>
            </a:r>
            <a:r>
              <a:rPr lang="en-GB" sz="2800" dirty="0" smtClean="0"/>
              <a:t> 					</a:t>
            </a:r>
            <a:r>
              <a:rPr lang="en-GB" sz="2800" b="1" dirty="0" smtClean="0"/>
              <a:t>2.0</a:t>
            </a:r>
          </a:p>
          <a:p>
            <a:r>
              <a:rPr lang="en-GB" sz="2800" dirty="0" smtClean="0"/>
              <a:t>CO					</a:t>
            </a:r>
            <a:r>
              <a:rPr lang="en-GB" sz="2800" b="1" dirty="0" smtClean="0"/>
              <a:t>2.0</a:t>
            </a:r>
          </a:p>
          <a:p>
            <a:r>
              <a:rPr lang="en-GB" sz="2800" dirty="0" smtClean="0"/>
              <a:t>CO</a:t>
            </a:r>
            <a:r>
              <a:rPr lang="en-GB" sz="2800" baseline="-25000" dirty="0" smtClean="0"/>
              <a:t>2</a:t>
            </a:r>
            <a:r>
              <a:rPr lang="en-GB" sz="2800" dirty="0" smtClean="0"/>
              <a:t> 				</a:t>
            </a:r>
            <a:r>
              <a:rPr lang="en-GB" sz="2800" b="1" dirty="0" smtClean="0"/>
              <a:t>0.4</a:t>
            </a:r>
          </a:p>
          <a:p>
            <a:r>
              <a:rPr lang="en-GB" sz="2800" dirty="0" smtClean="0"/>
              <a:t>H</a:t>
            </a:r>
            <a:r>
              <a:rPr lang="en-GB" sz="2800" baseline="-25000" dirty="0" smtClean="0"/>
              <a:t>2</a:t>
            </a:r>
            <a:r>
              <a:rPr lang="en-GB" sz="2800" dirty="0" smtClean="0"/>
              <a:t>O				</a:t>
            </a:r>
            <a:r>
              <a:rPr lang="en-GB" sz="2800" b="1" dirty="0" smtClean="0"/>
              <a:t>1.2</a:t>
            </a:r>
            <a:endParaRPr lang="en-GB" sz="2800" b="1" baseline="-25000" dirty="0" smtClean="0"/>
          </a:p>
          <a:p>
            <a:endParaRPr lang="en-GB" sz="2800" dirty="0"/>
          </a:p>
        </p:txBody>
      </p:sp>
      <p:sp>
        <p:nvSpPr>
          <p:cNvPr id="4" name="TextBox 3"/>
          <p:cNvSpPr txBox="1"/>
          <p:nvPr/>
        </p:nvSpPr>
        <p:spPr>
          <a:xfrm>
            <a:off x="2195736" y="3349559"/>
            <a:ext cx="2592288" cy="648072"/>
          </a:xfrm>
          <a:prstGeom prst="rect">
            <a:avLst/>
          </a:prstGeom>
          <a:solidFill>
            <a:schemeClr val="bg1"/>
          </a:solidFill>
        </p:spPr>
        <p:txBody>
          <a:bodyPr wrap="square" rtlCol="0">
            <a:spAutoFit/>
          </a:bodyPr>
          <a:lstStyle/>
          <a:p>
            <a:endParaRPr lang="en-GB" dirty="0"/>
          </a:p>
        </p:txBody>
      </p:sp>
      <p:sp>
        <p:nvSpPr>
          <p:cNvPr id="5" name="TextBox 4"/>
          <p:cNvSpPr txBox="1"/>
          <p:nvPr/>
        </p:nvSpPr>
        <p:spPr>
          <a:xfrm>
            <a:off x="5024857" y="3444898"/>
            <a:ext cx="792088" cy="369332"/>
          </a:xfrm>
          <a:prstGeom prst="rect">
            <a:avLst/>
          </a:prstGeom>
          <a:solidFill>
            <a:schemeClr val="bg1"/>
          </a:solidFill>
        </p:spPr>
        <p:txBody>
          <a:bodyPr wrap="square" rtlCol="0">
            <a:spAutoFit/>
          </a:bodyPr>
          <a:lstStyle/>
          <a:p>
            <a:endParaRPr lang="en-GB" dirty="0"/>
          </a:p>
        </p:txBody>
      </p:sp>
      <p:sp>
        <p:nvSpPr>
          <p:cNvPr id="6" name="TextBox 5"/>
          <p:cNvSpPr txBox="1"/>
          <p:nvPr/>
        </p:nvSpPr>
        <p:spPr>
          <a:xfrm>
            <a:off x="4976992" y="4037026"/>
            <a:ext cx="792088" cy="369332"/>
          </a:xfrm>
          <a:prstGeom prst="rect">
            <a:avLst/>
          </a:prstGeom>
          <a:solidFill>
            <a:schemeClr val="bg1"/>
          </a:solidFill>
        </p:spPr>
        <p:txBody>
          <a:bodyPr wrap="square" rtlCol="0">
            <a:spAutoFit/>
          </a:bodyPr>
          <a:lstStyle/>
          <a:p>
            <a:endParaRPr lang="en-GB" dirty="0"/>
          </a:p>
        </p:txBody>
      </p:sp>
      <p:sp>
        <p:nvSpPr>
          <p:cNvPr id="7" name="TextBox 6"/>
          <p:cNvSpPr txBox="1"/>
          <p:nvPr/>
        </p:nvSpPr>
        <p:spPr>
          <a:xfrm>
            <a:off x="4813782" y="4503611"/>
            <a:ext cx="792088" cy="369332"/>
          </a:xfrm>
          <a:prstGeom prst="rect">
            <a:avLst/>
          </a:prstGeom>
          <a:solidFill>
            <a:schemeClr val="bg1"/>
          </a:solidFill>
        </p:spPr>
        <p:txBody>
          <a:bodyPr wrap="square" rtlCol="0">
            <a:spAutoFit/>
          </a:bodyPr>
          <a:lstStyle/>
          <a:p>
            <a:endParaRPr lang="en-GB" dirty="0"/>
          </a:p>
        </p:txBody>
      </p:sp>
      <p:sp>
        <p:nvSpPr>
          <p:cNvPr id="8" name="TextBox 7"/>
          <p:cNvSpPr txBox="1"/>
          <p:nvPr/>
        </p:nvSpPr>
        <p:spPr>
          <a:xfrm>
            <a:off x="4967030" y="5055505"/>
            <a:ext cx="792088" cy="369332"/>
          </a:xfrm>
          <a:prstGeom prst="rect">
            <a:avLst/>
          </a:prstGeom>
          <a:solidFill>
            <a:schemeClr val="bg1"/>
          </a:solidFill>
        </p:spPr>
        <p:txBody>
          <a:bodyPr wrap="square" rtlCol="0">
            <a:spAutoFit/>
          </a:bodyPr>
          <a:lstStyle/>
          <a:p>
            <a:endParaRPr lang="en-GB" dirty="0"/>
          </a:p>
        </p:txBody>
      </p:sp>
      <p:sp>
        <p:nvSpPr>
          <p:cNvPr id="9" name="TextBox 8"/>
          <p:cNvSpPr txBox="1"/>
          <p:nvPr/>
        </p:nvSpPr>
        <p:spPr>
          <a:xfrm>
            <a:off x="4944189" y="5533652"/>
            <a:ext cx="792088" cy="369332"/>
          </a:xfrm>
          <a:prstGeom prst="rect">
            <a:avLst/>
          </a:prstGeom>
          <a:solidFill>
            <a:schemeClr val="bg1"/>
          </a:solidFill>
        </p:spPr>
        <p:txBody>
          <a:bodyPr wrap="square" rtlCol="0">
            <a:spAutoFit/>
          </a:bodyPr>
          <a:lstStyle/>
          <a:p>
            <a:endParaRPr lang="en-GB" dirty="0"/>
          </a:p>
        </p:txBody>
      </p:sp>
    </p:spTree>
    <p:extLst>
      <p:ext uri="{BB962C8B-B14F-4D97-AF65-F5344CB8AC3E}">
        <p14:creationId xmlns:p14="http://schemas.microsoft.com/office/powerpoint/2010/main" val="3584828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8"/>
                                        </p:tgtEl>
                                      </p:cBhvr>
                                    </p:animEffect>
                                    <p:set>
                                      <p:cBhvr>
                                        <p:cTn id="27" dur="1" fill="hold">
                                          <p:stCondLst>
                                            <p:cond delay="4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0" nodeType="clickEffect">
                                  <p:stCondLst>
                                    <p:cond delay="0"/>
                                  </p:stCondLst>
                                  <p:childTnLst>
                                    <p:animEffect transition="out" filter="fade">
                                      <p:cBhvr>
                                        <p:cTn id="31" dur="500"/>
                                        <p:tgtEl>
                                          <p:spTgt spid="9"/>
                                        </p:tgtEl>
                                      </p:cBhvr>
                                    </p:animEffect>
                                    <p:set>
                                      <p:cBhvr>
                                        <p:cTn id="32"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Simplify by dividing by the smallest</a:t>
            </a:r>
            <a:endParaRPr lang="en-GB" dirty="0"/>
          </a:p>
        </p:txBody>
      </p:sp>
      <p:sp>
        <p:nvSpPr>
          <p:cNvPr id="3" name="Content Placeholder 2"/>
          <p:cNvSpPr>
            <a:spLocks noGrp="1"/>
          </p:cNvSpPr>
          <p:nvPr>
            <p:ph idx="1"/>
          </p:nvPr>
        </p:nvSpPr>
        <p:spPr/>
        <p:txBody>
          <a:bodyPr>
            <a:normAutofit/>
          </a:bodyPr>
          <a:lstStyle/>
          <a:p>
            <a:pPr marL="0" indent="0">
              <a:buNone/>
            </a:pPr>
            <a:r>
              <a:rPr lang="en-GB" sz="2800" dirty="0"/>
              <a:t>If </a:t>
            </a:r>
            <a:r>
              <a:rPr lang="en-GB" sz="2800" b="1" dirty="0"/>
              <a:t>31.2g</a:t>
            </a:r>
            <a:r>
              <a:rPr lang="en-GB" sz="2800" dirty="0"/>
              <a:t> benzene [C</a:t>
            </a:r>
            <a:r>
              <a:rPr lang="en-GB" sz="2800" baseline="-25000" dirty="0"/>
              <a:t>6</a:t>
            </a:r>
            <a:r>
              <a:rPr lang="en-GB" sz="2800" dirty="0"/>
              <a:t>H</a:t>
            </a:r>
            <a:r>
              <a:rPr lang="en-GB" sz="2800" baseline="-25000" dirty="0"/>
              <a:t>6</a:t>
            </a:r>
            <a:r>
              <a:rPr lang="en-GB" sz="2800" dirty="0"/>
              <a:t>] is burned with a limited oxygen supply (</a:t>
            </a:r>
            <a:r>
              <a:rPr lang="en-GB" sz="2800" b="1" dirty="0"/>
              <a:t>64g</a:t>
            </a:r>
            <a:r>
              <a:rPr lang="en-GB" sz="2800" dirty="0"/>
              <a:t> of O</a:t>
            </a:r>
            <a:r>
              <a:rPr lang="en-GB" sz="2800" baseline="-25000" dirty="0"/>
              <a:t>2</a:t>
            </a:r>
            <a:r>
              <a:rPr lang="en-GB" sz="2800" dirty="0"/>
              <a:t>), it produces </a:t>
            </a:r>
            <a:r>
              <a:rPr lang="en-GB" sz="2800" b="1" dirty="0"/>
              <a:t>56g</a:t>
            </a:r>
            <a:r>
              <a:rPr lang="en-GB" sz="2800" dirty="0"/>
              <a:t> of carbon monoxide [CO] as well as </a:t>
            </a:r>
            <a:r>
              <a:rPr lang="en-GB" sz="2800" b="1" dirty="0"/>
              <a:t>17.6g</a:t>
            </a:r>
            <a:r>
              <a:rPr lang="en-GB" sz="2800" dirty="0"/>
              <a:t> of carbon dioxide and </a:t>
            </a:r>
            <a:r>
              <a:rPr lang="en-GB" sz="2800" b="1" dirty="0"/>
              <a:t>21.6g</a:t>
            </a:r>
            <a:r>
              <a:rPr lang="en-GB" sz="2800" dirty="0"/>
              <a:t> of water. </a:t>
            </a:r>
            <a:endParaRPr lang="en-GB" sz="2800" dirty="0" smtClean="0"/>
          </a:p>
          <a:p>
            <a:r>
              <a:rPr lang="en-GB" sz="2800" dirty="0" smtClean="0"/>
              <a:t>C</a:t>
            </a:r>
            <a:r>
              <a:rPr lang="en-GB" sz="2800" baseline="-25000" dirty="0" smtClean="0"/>
              <a:t>6</a:t>
            </a:r>
            <a:r>
              <a:rPr lang="en-GB" sz="2800" dirty="0" smtClean="0"/>
              <a:t>H</a:t>
            </a:r>
            <a:r>
              <a:rPr lang="en-GB" sz="2800" baseline="-25000" dirty="0" smtClean="0"/>
              <a:t>6</a:t>
            </a:r>
            <a:r>
              <a:rPr lang="en-GB" sz="2800" dirty="0" smtClean="0"/>
              <a:t> 	0.4 / 0.4 = 		</a:t>
            </a:r>
            <a:r>
              <a:rPr lang="en-GB" sz="2800" b="1" dirty="0" smtClean="0"/>
              <a:t>1</a:t>
            </a:r>
            <a:endParaRPr lang="en-GB" sz="2800" b="1" dirty="0"/>
          </a:p>
          <a:p>
            <a:r>
              <a:rPr lang="en-GB" sz="2800" dirty="0" smtClean="0"/>
              <a:t>O</a:t>
            </a:r>
            <a:r>
              <a:rPr lang="en-GB" sz="2800" baseline="-25000" dirty="0" smtClean="0"/>
              <a:t>2 </a:t>
            </a:r>
            <a:r>
              <a:rPr lang="en-GB" sz="2800" dirty="0" smtClean="0"/>
              <a:t> 					</a:t>
            </a:r>
            <a:r>
              <a:rPr lang="en-GB" sz="2800" b="1" dirty="0" smtClean="0"/>
              <a:t>5</a:t>
            </a:r>
          </a:p>
          <a:p>
            <a:r>
              <a:rPr lang="en-GB" sz="2800" dirty="0" smtClean="0"/>
              <a:t>CO					</a:t>
            </a:r>
            <a:r>
              <a:rPr lang="en-GB" sz="2800" b="1" dirty="0" smtClean="0"/>
              <a:t>5</a:t>
            </a:r>
          </a:p>
          <a:p>
            <a:r>
              <a:rPr lang="en-GB" sz="2800" dirty="0" smtClean="0"/>
              <a:t>CO</a:t>
            </a:r>
            <a:r>
              <a:rPr lang="en-GB" sz="2800" baseline="-25000" dirty="0" smtClean="0"/>
              <a:t>2</a:t>
            </a:r>
            <a:r>
              <a:rPr lang="en-GB" sz="2800" dirty="0" smtClean="0"/>
              <a:t> 				</a:t>
            </a:r>
            <a:r>
              <a:rPr lang="en-GB" sz="2800" b="1" dirty="0" smtClean="0"/>
              <a:t>1</a:t>
            </a:r>
          </a:p>
          <a:p>
            <a:r>
              <a:rPr lang="en-GB" sz="2800" dirty="0" smtClean="0"/>
              <a:t>H</a:t>
            </a:r>
            <a:r>
              <a:rPr lang="en-GB" sz="2800" baseline="-25000" dirty="0" smtClean="0"/>
              <a:t>2</a:t>
            </a:r>
            <a:r>
              <a:rPr lang="en-GB" sz="2800" dirty="0" smtClean="0"/>
              <a:t>O				</a:t>
            </a:r>
            <a:r>
              <a:rPr lang="en-GB" sz="2800" b="1" dirty="0" smtClean="0"/>
              <a:t>3</a:t>
            </a:r>
            <a:endParaRPr lang="en-GB" sz="2800" b="1" baseline="-25000" dirty="0" smtClean="0"/>
          </a:p>
          <a:p>
            <a:endParaRPr lang="en-GB" sz="2800" dirty="0"/>
          </a:p>
        </p:txBody>
      </p:sp>
      <p:sp>
        <p:nvSpPr>
          <p:cNvPr id="4" name="TextBox 3"/>
          <p:cNvSpPr txBox="1"/>
          <p:nvPr/>
        </p:nvSpPr>
        <p:spPr>
          <a:xfrm>
            <a:off x="2107137" y="3444898"/>
            <a:ext cx="2592288" cy="648072"/>
          </a:xfrm>
          <a:prstGeom prst="rect">
            <a:avLst/>
          </a:prstGeom>
          <a:solidFill>
            <a:schemeClr val="bg1"/>
          </a:solidFill>
        </p:spPr>
        <p:txBody>
          <a:bodyPr wrap="square" rtlCol="0">
            <a:spAutoFit/>
          </a:bodyPr>
          <a:lstStyle/>
          <a:p>
            <a:endParaRPr lang="en-GB" dirty="0"/>
          </a:p>
        </p:txBody>
      </p:sp>
      <p:sp>
        <p:nvSpPr>
          <p:cNvPr id="5" name="TextBox 4"/>
          <p:cNvSpPr txBox="1"/>
          <p:nvPr/>
        </p:nvSpPr>
        <p:spPr>
          <a:xfrm>
            <a:off x="4944189" y="3464479"/>
            <a:ext cx="792088" cy="369332"/>
          </a:xfrm>
          <a:prstGeom prst="rect">
            <a:avLst/>
          </a:prstGeom>
          <a:solidFill>
            <a:schemeClr val="bg1"/>
          </a:solidFill>
        </p:spPr>
        <p:txBody>
          <a:bodyPr wrap="square" rtlCol="0">
            <a:spAutoFit/>
          </a:bodyPr>
          <a:lstStyle/>
          <a:p>
            <a:endParaRPr lang="en-GB" dirty="0"/>
          </a:p>
        </p:txBody>
      </p:sp>
      <p:sp>
        <p:nvSpPr>
          <p:cNvPr id="6" name="TextBox 5"/>
          <p:cNvSpPr txBox="1"/>
          <p:nvPr/>
        </p:nvSpPr>
        <p:spPr>
          <a:xfrm>
            <a:off x="4979986" y="3999808"/>
            <a:ext cx="792088" cy="369332"/>
          </a:xfrm>
          <a:prstGeom prst="rect">
            <a:avLst/>
          </a:prstGeom>
          <a:solidFill>
            <a:schemeClr val="bg1"/>
          </a:solidFill>
        </p:spPr>
        <p:txBody>
          <a:bodyPr wrap="square" rtlCol="0">
            <a:spAutoFit/>
          </a:bodyPr>
          <a:lstStyle/>
          <a:p>
            <a:endParaRPr lang="en-GB" dirty="0"/>
          </a:p>
        </p:txBody>
      </p:sp>
      <p:sp>
        <p:nvSpPr>
          <p:cNvPr id="7" name="TextBox 6"/>
          <p:cNvSpPr txBox="1"/>
          <p:nvPr/>
        </p:nvSpPr>
        <p:spPr>
          <a:xfrm>
            <a:off x="4967030" y="4479518"/>
            <a:ext cx="792088" cy="369332"/>
          </a:xfrm>
          <a:prstGeom prst="rect">
            <a:avLst/>
          </a:prstGeom>
          <a:solidFill>
            <a:schemeClr val="bg1"/>
          </a:solidFill>
        </p:spPr>
        <p:txBody>
          <a:bodyPr wrap="square" rtlCol="0">
            <a:spAutoFit/>
          </a:bodyPr>
          <a:lstStyle/>
          <a:p>
            <a:endParaRPr lang="en-GB" dirty="0"/>
          </a:p>
        </p:txBody>
      </p:sp>
      <p:sp>
        <p:nvSpPr>
          <p:cNvPr id="8" name="TextBox 7"/>
          <p:cNvSpPr txBox="1"/>
          <p:nvPr/>
        </p:nvSpPr>
        <p:spPr>
          <a:xfrm>
            <a:off x="4944189" y="4980098"/>
            <a:ext cx="792088" cy="369332"/>
          </a:xfrm>
          <a:prstGeom prst="rect">
            <a:avLst/>
          </a:prstGeom>
          <a:solidFill>
            <a:schemeClr val="bg1"/>
          </a:solidFill>
        </p:spPr>
        <p:txBody>
          <a:bodyPr wrap="square" rtlCol="0">
            <a:spAutoFit/>
          </a:bodyPr>
          <a:lstStyle/>
          <a:p>
            <a:endParaRPr lang="en-GB" dirty="0"/>
          </a:p>
        </p:txBody>
      </p:sp>
      <p:sp>
        <p:nvSpPr>
          <p:cNvPr id="9" name="TextBox 8"/>
          <p:cNvSpPr txBox="1"/>
          <p:nvPr/>
        </p:nvSpPr>
        <p:spPr>
          <a:xfrm>
            <a:off x="4984112" y="5480678"/>
            <a:ext cx="792088" cy="369332"/>
          </a:xfrm>
          <a:prstGeom prst="rect">
            <a:avLst/>
          </a:prstGeom>
          <a:solidFill>
            <a:schemeClr val="bg1"/>
          </a:solidFill>
        </p:spPr>
        <p:txBody>
          <a:bodyPr wrap="square" rtlCol="0">
            <a:spAutoFit/>
          </a:bodyPr>
          <a:lstStyle/>
          <a:p>
            <a:endParaRPr lang="en-GB" dirty="0"/>
          </a:p>
        </p:txBody>
      </p:sp>
    </p:spTree>
    <p:extLst>
      <p:ext uri="{BB962C8B-B14F-4D97-AF65-F5344CB8AC3E}">
        <p14:creationId xmlns:p14="http://schemas.microsoft.com/office/powerpoint/2010/main" val="3937456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8"/>
                                        </p:tgtEl>
                                      </p:cBhvr>
                                    </p:animEffect>
                                    <p:set>
                                      <p:cBhvr>
                                        <p:cTn id="27" dur="1" fill="hold">
                                          <p:stCondLst>
                                            <p:cond delay="4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0" nodeType="clickEffect">
                                  <p:stCondLst>
                                    <p:cond delay="0"/>
                                  </p:stCondLst>
                                  <p:childTnLst>
                                    <p:animEffect transition="out" filter="fade">
                                      <p:cBhvr>
                                        <p:cTn id="31" dur="500"/>
                                        <p:tgtEl>
                                          <p:spTgt spid="9"/>
                                        </p:tgtEl>
                                      </p:cBhvr>
                                    </p:animEffect>
                                    <p:set>
                                      <p:cBhvr>
                                        <p:cTn id="32"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 Example</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sz="3000" dirty="0" smtClean="0"/>
              <a:t>If </a:t>
            </a:r>
            <a:r>
              <a:rPr lang="en-GB" sz="3000" b="1" dirty="0" smtClean="0"/>
              <a:t>31.2g</a:t>
            </a:r>
            <a:r>
              <a:rPr lang="en-GB" sz="3000" dirty="0" smtClean="0"/>
              <a:t> benzene [C</a:t>
            </a:r>
            <a:r>
              <a:rPr lang="en-GB" sz="3000" baseline="-25000" dirty="0" smtClean="0"/>
              <a:t>6</a:t>
            </a:r>
            <a:r>
              <a:rPr lang="en-GB" sz="3000" dirty="0" smtClean="0"/>
              <a:t>H</a:t>
            </a:r>
            <a:r>
              <a:rPr lang="en-GB" sz="3000" baseline="-25000" dirty="0" smtClean="0"/>
              <a:t>6</a:t>
            </a:r>
            <a:r>
              <a:rPr lang="en-GB" sz="3000" dirty="0" smtClean="0"/>
              <a:t>] is burned with a limited oxygen supply (</a:t>
            </a:r>
            <a:r>
              <a:rPr lang="en-GB" sz="3000" b="1" dirty="0" smtClean="0"/>
              <a:t>64g</a:t>
            </a:r>
            <a:r>
              <a:rPr lang="en-GB" sz="3000" dirty="0" smtClean="0"/>
              <a:t> of O</a:t>
            </a:r>
            <a:r>
              <a:rPr lang="en-GB" sz="3000" baseline="-25000" dirty="0" smtClean="0"/>
              <a:t>2</a:t>
            </a:r>
            <a:r>
              <a:rPr lang="en-GB" sz="3000" dirty="0" smtClean="0"/>
              <a:t>), it produces </a:t>
            </a:r>
            <a:r>
              <a:rPr lang="en-GB" sz="3000" b="1" dirty="0" smtClean="0"/>
              <a:t>56g</a:t>
            </a:r>
            <a:r>
              <a:rPr lang="en-GB" sz="3000" dirty="0" smtClean="0"/>
              <a:t> of carbon monoxide [CO</a:t>
            </a:r>
            <a:r>
              <a:rPr lang="en-GB" sz="3000" dirty="0"/>
              <a:t>]</a:t>
            </a:r>
            <a:r>
              <a:rPr lang="en-GB" sz="3000" dirty="0" smtClean="0"/>
              <a:t> as well as </a:t>
            </a:r>
            <a:r>
              <a:rPr lang="en-GB" sz="3000" b="1" dirty="0" smtClean="0"/>
              <a:t>17.6g</a:t>
            </a:r>
            <a:r>
              <a:rPr lang="en-GB" sz="3000" dirty="0" smtClean="0"/>
              <a:t> of carbon dioxide and </a:t>
            </a:r>
            <a:r>
              <a:rPr lang="en-GB" sz="3000" b="1" dirty="0" smtClean="0"/>
              <a:t>21.6g</a:t>
            </a:r>
            <a:r>
              <a:rPr lang="en-GB" sz="3000" dirty="0" smtClean="0"/>
              <a:t> of water. </a:t>
            </a:r>
          </a:p>
          <a:p>
            <a:pPr marL="0" indent="0">
              <a:buNone/>
            </a:pPr>
            <a:r>
              <a:rPr lang="en-GB" dirty="0" smtClean="0"/>
              <a:t>	</a:t>
            </a:r>
            <a:r>
              <a:rPr lang="en-GB" dirty="0" smtClean="0">
                <a:solidFill>
                  <a:srgbClr val="FF0000"/>
                </a:solidFill>
              </a:rPr>
              <a:t>a</a:t>
            </a:r>
            <a:r>
              <a:rPr lang="en-GB" dirty="0" smtClean="0"/>
              <a:t>C</a:t>
            </a:r>
            <a:r>
              <a:rPr lang="en-GB" baseline="-25000" dirty="0" smtClean="0"/>
              <a:t>6</a:t>
            </a:r>
            <a:r>
              <a:rPr lang="en-GB" dirty="0" smtClean="0"/>
              <a:t>H</a:t>
            </a:r>
            <a:r>
              <a:rPr lang="en-GB" baseline="-25000" dirty="0" smtClean="0"/>
              <a:t>6</a:t>
            </a:r>
            <a:r>
              <a:rPr lang="en-GB" dirty="0" smtClean="0"/>
              <a:t> + </a:t>
            </a:r>
            <a:r>
              <a:rPr lang="en-GB" dirty="0" smtClean="0">
                <a:solidFill>
                  <a:srgbClr val="FF0000"/>
                </a:solidFill>
              </a:rPr>
              <a:t>b</a:t>
            </a:r>
            <a:r>
              <a:rPr lang="en-GB" dirty="0" smtClean="0"/>
              <a:t>O</a:t>
            </a:r>
            <a:r>
              <a:rPr lang="en-GB" baseline="-25000" dirty="0" smtClean="0"/>
              <a:t>2</a:t>
            </a:r>
            <a:r>
              <a:rPr lang="en-GB" dirty="0" smtClean="0"/>
              <a:t> → </a:t>
            </a:r>
            <a:r>
              <a:rPr lang="en-GB" dirty="0" err="1" smtClean="0">
                <a:solidFill>
                  <a:srgbClr val="FF0000"/>
                </a:solidFill>
              </a:rPr>
              <a:t>c</a:t>
            </a:r>
            <a:r>
              <a:rPr lang="en-GB" dirty="0" err="1" smtClean="0"/>
              <a:t>CO</a:t>
            </a:r>
            <a:r>
              <a:rPr lang="en-GB" dirty="0" smtClean="0"/>
              <a:t> + </a:t>
            </a:r>
            <a:r>
              <a:rPr lang="en-GB" dirty="0" smtClean="0">
                <a:solidFill>
                  <a:srgbClr val="FF0000"/>
                </a:solidFill>
              </a:rPr>
              <a:t>d</a:t>
            </a:r>
            <a:r>
              <a:rPr lang="en-GB" dirty="0" smtClean="0"/>
              <a:t>CO</a:t>
            </a:r>
            <a:r>
              <a:rPr lang="en-GB" baseline="-25000" dirty="0" smtClean="0"/>
              <a:t>2</a:t>
            </a:r>
            <a:r>
              <a:rPr lang="en-GB" dirty="0" smtClean="0"/>
              <a:t> + </a:t>
            </a:r>
            <a:r>
              <a:rPr lang="en-GB" dirty="0" smtClean="0">
                <a:solidFill>
                  <a:srgbClr val="FF0000"/>
                </a:solidFill>
              </a:rPr>
              <a:t>e</a:t>
            </a:r>
            <a:r>
              <a:rPr lang="en-GB" dirty="0" smtClean="0"/>
              <a:t>H</a:t>
            </a:r>
            <a:r>
              <a:rPr lang="en-GB" baseline="-25000" dirty="0" smtClean="0"/>
              <a:t>2</a:t>
            </a:r>
            <a:r>
              <a:rPr lang="en-GB" dirty="0" smtClean="0"/>
              <a:t>O</a:t>
            </a:r>
          </a:p>
          <a:p>
            <a:pPr marL="0" indent="0">
              <a:buNone/>
            </a:pPr>
            <a:r>
              <a:rPr lang="en-GB" dirty="0" smtClean="0">
                <a:solidFill>
                  <a:srgbClr val="FF0000"/>
                </a:solidFill>
              </a:rPr>
              <a:t>a = 1</a:t>
            </a:r>
          </a:p>
          <a:p>
            <a:pPr marL="0" indent="0">
              <a:buNone/>
            </a:pPr>
            <a:r>
              <a:rPr lang="en-GB" dirty="0" smtClean="0">
                <a:solidFill>
                  <a:srgbClr val="FF0000"/>
                </a:solidFill>
              </a:rPr>
              <a:t>b = 5</a:t>
            </a:r>
          </a:p>
          <a:p>
            <a:pPr marL="0" indent="0">
              <a:buNone/>
            </a:pPr>
            <a:r>
              <a:rPr lang="en-GB" dirty="0" smtClean="0">
                <a:solidFill>
                  <a:srgbClr val="FF0000"/>
                </a:solidFill>
              </a:rPr>
              <a:t>c = 5</a:t>
            </a:r>
          </a:p>
          <a:p>
            <a:pPr marL="0" indent="0">
              <a:buNone/>
            </a:pPr>
            <a:r>
              <a:rPr lang="en-GB" dirty="0" smtClean="0">
                <a:solidFill>
                  <a:srgbClr val="FF0000"/>
                </a:solidFill>
              </a:rPr>
              <a:t>d</a:t>
            </a:r>
            <a:r>
              <a:rPr lang="en-GB" dirty="0" smtClean="0"/>
              <a:t> </a:t>
            </a:r>
            <a:r>
              <a:rPr lang="en-GB" dirty="0" smtClean="0">
                <a:solidFill>
                  <a:srgbClr val="FF0000"/>
                </a:solidFill>
              </a:rPr>
              <a:t>= 1</a:t>
            </a:r>
          </a:p>
          <a:p>
            <a:pPr marL="0" indent="0">
              <a:buNone/>
            </a:pPr>
            <a:r>
              <a:rPr lang="en-GB" dirty="0" smtClean="0">
                <a:solidFill>
                  <a:srgbClr val="FF0000"/>
                </a:solidFill>
              </a:rPr>
              <a:t>e = 3</a:t>
            </a:r>
          </a:p>
        </p:txBody>
      </p:sp>
      <p:sp>
        <p:nvSpPr>
          <p:cNvPr id="5" name="TextBox 4"/>
          <p:cNvSpPr txBox="1"/>
          <p:nvPr/>
        </p:nvSpPr>
        <p:spPr>
          <a:xfrm>
            <a:off x="1331640" y="2996952"/>
            <a:ext cx="6480720" cy="3539430"/>
          </a:xfrm>
          <a:prstGeom prst="rect">
            <a:avLst/>
          </a:prstGeom>
          <a:solidFill>
            <a:schemeClr val="bg1"/>
          </a:solidFill>
        </p:spPr>
        <p:txBody>
          <a:bodyPr wrap="square" rtlCol="0">
            <a:spAutoFit/>
          </a:bodyPr>
          <a:lstStyle/>
          <a:p>
            <a:r>
              <a:rPr lang="en-GB" sz="2800" dirty="0" smtClean="0"/>
              <a:t>      C</a:t>
            </a:r>
            <a:r>
              <a:rPr lang="en-GB" sz="2800" baseline="-25000" dirty="0" smtClean="0"/>
              <a:t>6</a:t>
            </a:r>
            <a:r>
              <a:rPr lang="en-GB" sz="2800" dirty="0" smtClean="0"/>
              <a:t>H</a:t>
            </a:r>
            <a:r>
              <a:rPr lang="en-GB" sz="2800" baseline="-25000" dirty="0" smtClean="0"/>
              <a:t>6</a:t>
            </a:r>
            <a:r>
              <a:rPr lang="en-GB" sz="2800" dirty="0" smtClean="0"/>
              <a:t> </a:t>
            </a:r>
            <a:r>
              <a:rPr lang="en-GB" sz="2800" dirty="0"/>
              <a:t>+ </a:t>
            </a:r>
            <a:r>
              <a:rPr lang="en-GB" sz="2800" dirty="0" smtClean="0">
                <a:solidFill>
                  <a:srgbClr val="FF0000"/>
                </a:solidFill>
              </a:rPr>
              <a:t>5</a:t>
            </a:r>
            <a:r>
              <a:rPr lang="en-GB" sz="2800" dirty="0" smtClean="0"/>
              <a:t>O</a:t>
            </a:r>
            <a:r>
              <a:rPr lang="en-GB" sz="2800" baseline="-25000" dirty="0" smtClean="0"/>
              <a:t>2</a:t>
            </a:r>
            <a:r>
              <a:rPr lang="en-GB" sz="2800" dirty="0" smtClean="0"/>
              <a:t> </a:t>
            </a:r>
            <a:r>
              <a:rPr lang="en-GB" sz="2800" dirty="0"/>
              <a:t>→ </a:t>
            </a:r>
            <a:r>
              <a:rPr lang="en-GB" sz="2800" dirty="0" smtClean="0">
                <a:solidFill>
                  <a:srgbClr val="FF0000"/>
                </a:solidFill>
              </a:rPr>
              <a:t>5</a:t>
            </a:r>
            <a:r>
              <a:rPr lang="en-GB" sz="2800" dirty="0" smtClean="0"/>
              <a:t>CO </a:t>
            </a:r>
            <a:r>
              <a:rPr lang="en-GB" sz="2800" dirty="0"/>
              <a:t>+ </a:t>
            </a:r>
            <a:r>
              <a:rPr lang="en-GB" sz="2800" dirty="0" smtClean="0"/>
              <a:t>CO</a:t>
            </a:r>
            <a:r>
              <a:rPr lang="en-GB" sz="2800" baseline="-25000" dirty="0" smtClean="0"/>
              <a:t>2</a:t>
            </a:r>
            <a:r>
              <a:rPr lang="en-GB" sz="2800" dirty="0" smtClean="0"/>
              <a:t> </a:t>
            </a:r>
            <a:r>
              <a:rPr lang="en-GB" sz="2800" dirty="0"/>
              <a:t>+ </a:t>
            </a:r>
            <a:r>
              <a:rPr lang="en-GB" sz="2800" dirty="0" smtClean="0">
                <a:solidFill>
                  <a:srgbClr val="FF0000"/>
                </a:solidFill>
              </a:rPr>
              <a:t>3</a:t>
            </a:r>
            <a:r>
              <a:rPr lang="en-GB" sz="2800" dirty="0" smtClean="0"/>
              <a:t>H</a:t>
            </a:r>
            <a:r>
              <a:rPr lang="en-GB" sz="2800" baseline="-25000" dirty="0" smtClean="0"/>
              <a:t>2</a:t>
            </a:r>
            <a:r>
              <a:rPr lang="en-GB" sz="2800" dirty="0" smtClean="0"/>
              <a:t>O</a:t>
            </a:r>
          </a:p>
          <a:p>
            <a:endParaRPr lang="en-GB" sz="2800" dirty="0"/>
          </a:p>
          <a:p>
            <a:r>
              <a:rPr lang="en-GB" sz="2800" dirty="0" smtClean="0"/>
              <a:t>    	 How can we check our answer?</a:t>
            </a:r>
          </a:p>
          <a:p>
            <a:endParaRPr lang="en-GB" sz="2800" dirty="0"/>
          </a:p>
          <a:p>
            <a:endParaRPr lang="en-GB" sz="2800" dirty="0" smtClean="0"/>
          </a:p>
          <a:p>
            <a:r>
              <a:rPr lang="en-GB" sz="2800" dirty="0" smtClean="0"/>
              <a:t>	Now try the questions in the booklet 	(p10)</a:t>
            </a:r>
            <a:endParaRPr lang="en-GB" sz="2800" dirty="0"/>
          </a:p>
          <a:p>
            <a:r>
              <a:rPr lang="en-GB" sz="2800" dirty="0" smtClean="0"/>
              <a:t>	</a:t>
            </a:r>
            <a:endParaRPr lang="en-GB" sz="2800" dirty="0"/>
          </a:p>
        </p:txBody>
      </p:sp>
    </p:spTree>
    <p:extLst>
      <p:ext uri="{BB962C8B-B14F-4D97-AF65-F5344CB8AC3E}">
        <p14:creationId xmlns:p14="http://schemas.microsoft.com/office/powerpoint/2010/main" val="4162328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4795729" y="1967430"/>
            <a:ext cx="4220141" cy="2808312"/>
          </a:xfrm>
          <a:prstGeom prst="rect">
            <a:avLst/>
          </a:prstGeom>
        </p:spPr>
      </p:pic>
      <p:sp>
        <p:nvSpPr>
          <p:cNvPr id="2" name="Title 1"/>
          <p:cNvSpPr>
            <a:spLocks noGrp="1"/>
          </p:cNvSpPr>
          <p:nvPr>
            <p:ph type="title"/>
          </p:nvPr>
        </p:nvSpPr>
        <p:spPr/>
        <p:txBody>
          <a:bodyPr/>
          <a:lstStyle/>
          <a:p>
            <a:r>
              <a:rPr lang="en-GB" dirty="0" smtClean="0"/>
              <a:t>Limiting Reactants</a:t>
            </a:r>
            <a:endParaRPr lang="en-GB" dirty="0"/>
          </a:p>
        </p:txBody>
      </p:sp>
      <p:sp>
        <p:nvSpPr>
          <p:cNvPr id="3" name="Content Placeholder 2"/>
          <p:cNvSpPr>
            <a:spLocks noGrp="1"/>
          </p:cNvSpPr>
          <p:nvPr>
            <p:ph idx="1"/>
          </p:nvPr>
        </p:nvSpPr>
        <p:spPr>
          <a:xfrm>
            <a:off x="481230" y="1290455"/>
            <a:ext cx="8229600" cy="4525963"/>
          </a:xfrm>
        </p:spPr>
        <p:txBody>
          <a:bodyPr/>
          <a:lstStyle/>
          <a:p>
            <a:pPr marL="0" indent="0">
              <a:buNone/>
            </a:pPr>
            <a:r>
              <a:rPr lang="en-GB" dirty="0" smtClean="0"/>
              <a:t>Usually in a chemical reaction, there will be more of one reactant than another.</a:t>
            </a:r>
            <a:endParaRPr lang="en-GB" dirty="0"/>
          </a:p>
        </p:txBody>
      </p:sp>
      <p:pic>
        <p:nvPicPr>
          <p:cNvPr id="6" name="Picture 5"/>
          <p:cNvPicPr>
            <a:picLocks noChangeAspect="1"/>
          </p:cNvPicPr>
          <p:nvPr/>
        </p:nvPicPr>
        <p:blipFill>
          <a:blip r:embed="rId4"/>
          <a:stretch>
            <a:fillRect/>
          </a:stretch>
        </p:blipFill>
        <p:spPr>
          <a:xfrm>
            <a:off x="1321278" y="4945811"/>
            <a:ext cx="1619250" cy="1085850"/>
          </a:xfrm>
          <a:prstGeom prst="rect">
            <a:avLst/>
          </a:prstGeom>
        </p:spPr>
      </p:pic>
      <p:sp>
        <p:nvSpPr>
          <p:cNvPr id="7" name="TextBox 6"/>
          <p:cNvSpPr txBox="1"/>
          <p:nvPr/>
        </p:nvSpPr>
        <p:spPr>
          <a:xfrm>
            <a:off x="683568" y="2463645"/>
            <a:ext cx="4417200" cy="1815882"/>
          </a:xfrm>
          <a:prstGeom prst="rect">
            <a:avLst/>
          </a:prstGeom>
          <a:noFill/>
        </p:spPr>
        <p:txBody>
          <a:bodyPr wrap="square" rtlCol="0">
            <a:spAutoFit/>
          </a:bodyPr>
          <a:lstStyle/>
          <a:p>
            <a:r>
              <a:rPr lang="en-GB" sz="2800" dirty="0" smtClean="0"/>
              <a:t>The amount of product that can be formed will be limited by the amount of which one?</a:t>
            </a:r>
            <a:endParaRPr lang="en-GB" sz="2800" dirty="0"/>
          </a:p>
        </p:txBody>
      </p:sp>
      <p:sp>
        <p:nvSpPr>
          <p:cNvPr id="8" name="Down Arrow 7"/>
          <p:cNvSpPr/>
          <p:nvPr/>
        </p:nvSpPr>
        <p:spPr>
          <a:xfrm>
            <a:off x="1975502" y="3963730"/>
            <a:ext cx="243260" cy="10453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2218762" y="3912667"/>
            <a:ext cx="2466353" cy="1077218"/>
          </a:xfrm>
          <a:prstGeom prst="rect">
            <a:avLst/>
          </a:prstGeom>
          <a:noFill/>
        </p:spPr>
        <p:txBody>
          <a:bodyPr wrap="square" rtlCol="0">
            <a:spAutoFit/>
          </a:bodyPr>
          <a:lstStyle/>
          <a:p>
            <a:r>
              <a:rPr lang="en-GB" sz="2000" b="1" dirty="0" smtClean="0"/>
              <a:t>This one!</a:t>
            </a:r>
          </a:p>
          <a:p>
            <a:r>
              <a:rPr lang="en-GB" sz="2000" dirty="0" smtClean="0"/>
              <a:t>It is known as the </a:t>
            </a:r>
            <a:r>
              <a:rPr lang="en-GB" sz="2400" b="1" dirty="0" smtClean="0"/>
              <a:t>limiting reactant</a:t>
            </a:r>
            <a:r>
              <a:rPr lang="en-GB" sz="2000" dirty="0" smtClean="0"/>
              <a:t>.</a:t>
            </a:r>
            <a:endParaRPr lang="en-GB" sz="2000" dirty="0"/>
          </a:p>
        </p:txBody>
      </p:sp>
      <p:sp>
        <p:nvSpPr>
          <p:cNvPr id="10" name="TextBox 9"/>
          <p:cNvSpPr txBox="1"/>
          <p:nvPr/>
        </p:nvSpPr>
        <p:spPr>
          <a:xfrm>
            <a:off x="4978896" y="4528699"/>
            <a:ext cx="3841576" cy="1692771"/>
          </a:xfrm>
          <a:prstGeom prst="rect">
            <a:avLst/>
          </a:prstGeom>
          <a:noFill/>
        </p:spPr>
        <p:txBody>
          <a:bodyPr wrap="square" rtlCol="0">
            <a:spAutoFit/>
          </a:bodyPr>
          <a:lstStyle/>
          <a:p>
            <a:r>
              <a:rPr lang="en-GB" sz="2000" dirty="0" smtClean="0"/>
              <a:t>The other substance is said to be  </a:t>
            </a:r>
            <a:r>
              <a:rPr lang="en-GB" sz="2400" b="1" dirty="0" smtClean="0"/>
              <a:t>in excess</a:t>
            </a:r>
            <a:r>
              <a:rPr lang="en-GB" sz="2000" dirty="0" smtClean="0"/>
              <a:t>. </a:t>
            </a:r>
          </a:p>
          <a:p>
            <a:r>
              <a:rPr lang="en-GB" sz="2000" dirty="0" smtClean="0"/>
              <a:t>It would not matter if you doubled the quantity of it, you would not make any more product.</a:t>
            </a:r>
            <a:endParaRPr lang="en-GB" sz="2000" dirty="0"/>
          </a:p>
        </p:txBody>
      </p:sp>
    </p:spTree>
    <p:extLst>
      <p:ext uri="{BB962C8B-B14F-4D97-AF65-F5344CB8AC3E}">
        <p14:creationId xmlns:p14="http://schemas.microsoft.com/office/powerpoint/2010/main" val="2674480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Limiting Reactants</a:t>
            </a:r>
            <a:endParaRPr lang="en-GB" dirty="0"/>
          </a:p>
        </p:txBody>
      </p:sp>
      <p:sp>
        <p:nvSpPr>
          <p:cNvPr id="3" name="Content Placeholder 2"/>
          <p:cNvSpPr>
            <a:spLocks noGrp="1"/>
          </p:cNvSpPr>
          <p:nvPr>
            <p:ph idx="1"/>
          </p:nvPr>
        </p:nvSpPr>
        <p:spPr/>
        <p:txBody>
          <a:bodyPr/>
          <a:lstStyle/>
          <a:p>
            <a:r>
              <a:rPr lang="en-GB" dirty="0" smtClean="0"/>
              <a:t>When we work out the amount of product that can be produced, we will need to know which substance is the limiting reactant.</a:t>
            </a:r>
          </a:p>
          <a:p>
            <a:endParaRPr lang="en-GB" dirty="0"/>
          </a:p>
          <a:p>
            <a:r>
              <a:rPr lang="en-GB" dirty="0" smtClean="0"/>
              <a:t>To do this we need to calculate the no. of moles of each substance.</a:t>
            </a:r>
            <a:endParaRPr lang="en-GB" dirty="0"/>
          </a:p>
        </p:txBody>
      </p:sp>
    </p:spTree>
    <p:extLst>
      <p:ext uri="{BB962C8B-B14F-4D97-AF65-F5344CB8AC3E}">
        <p14:creationId xmlns:p14="http://schemas.microsoft.com/office/powerpoint/2010/main" val="33939898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TotalTime>
  <Words>1017</Words>
  <Application>Microsoft Office PowerPoint</Application>
  <PresentationFormat>On-screen Show (4:3)</PresentationFormat>
  <Paragraphs>137</Paragraphs>
  <Slides>18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Symbol</vt:lpstr>
      <vt:lpstr>Times New Roman</vt:lpstr>
      <vt:lpstr>Office Theme</vt:lpstr>
      <vt:lpstr>Limiting Reactants</vt:lpstr>
      <vt:lpstr>Another way to balance equations</vt:lpstr>
      <vt:lpstr>An Example</vt:lpstr>
      <vt:lpstr>Work out the Mr of each substance</vt:lpstr>
      <vt:lpstr>Work out the no. of moles of each substance</vt:lpstr>
      <vt:lpstr>Simplify by dividing by the smallest</vt:lpstr>
      <vt:lpstr>An Example</vt:lpstr>
      <vt:lpstr>Limiting Reactants</vt:lpstr>
      <vt:lpstr>Limiting Reactants</vt:lpstr>
      <vt:lpstr>An Example</vt:lpstr>
      <vt:lpstr>An Example</vt:lpstr>
      <vt:lpstr>An Example</vt:lpstr>
      <vt:lpstr>But…</vt:lpstr>
      <vt:lpstr>Another example</vt:lpstr>
      <vt:lpstr>Another example</vt:lpstr>
      <vt:lpstr>Now…</vt:lpstr>
      <vt:lpstr>Syllabus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Giant Ionic Structures</dc:title>
  <dc:creator>Sadler</dc:creator>
  <cp:lastModifiedBy>Ian Sadler</cp:lastModifiedBy>
  <cp:revision>26</cp:revision>
  <dcterms:created xsi:type="dcterms:W3CDTF">2012-06-25T12:59:51Z</dcterms:created>
  <dcterms:modified xsi:type="dcterms:W3CDTF">2017-01-09T13:12:25Z</dcterms:modified>
</cp:coreProperties>
</file>