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967F-F04B-493A-BAA4-473D58F64B8F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10488-CDCB-4514-B214-82E0911326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Additional  slides </a:t>
            </a:r>
            <a:r>
              <a:rPr lang="en-GB" smtClean="0"/>
              <a:t>if needed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10488-CDCB-4514-B214-82E0911326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2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Reacting Masses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C3.5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the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this question we can see if the answer is right, by see if the conservation of mass is true</a:t>
            </a:r>
          </a:p>
          <a:p>
            <a:pPr marL="0" lvl="0" indent="0" algn="ctr">
              <a:buNone/>
            </a:pPr>
            <a:r>
              <a:rPr lang="en-GB" sz="3600" b="1" dirty="0">
                <a:solidFill>
                  <a:prstClr val="black"/>
                </a:solidFill>
                <a:latin typeface="Accord SF" panose="020B7200000000000000" pitchFamily="34" charset="0"/>
              </a:rPr>
              <a:t>H</a:t>
            </a:r>
            <a:r>
              <a:rPr lang="en-GB" sz="3600" b="1" baseline="-25000" dirty="0">
                <a:solidFill>
                  <a:prstClr val="black"/>
                </a:solidFill>
                <a:latin typeface="Accord SF" panose="020B7200000000000000" pitchFamily="34" charset="0"/>
              </a:rPr>
              <a:t>2</a:t>
            </a:r>
            <a:r>
              <a:rPr lang="en-GB" sz="3600" b="1" dirty="0">
                <a:solidFill>
                  <a:prstClr val="black"/>
                </a:solidFill>
                <a:latin typeface="Accord SF" panose="020B7200000000000000" pitchFamily="34" charset="0"/>
              </a:rPr>
              <a:t> + I</a:t>
            </a:r>
            <a:r>
              <a:rPr lang="en-GB" sz="3600" b="1" baseline="-25000" dirty="0">
                <a:solidFill>
                  <a:prstClr val="black"/>
                </a:solidFill>
                <a:latin typeface="Accord SF" panose="020B7200000000000000" pitchFamily="34" charset="0"/>
              </a:rPr>
              <a:t>2</a:t>
            </a:r>
            <a:r>
              <a:rPr lang="en-GB" sz="3600" b="1" dirty="0">
                <a:solidFill>
                  <a:prstClr val="black"/>
                </a:solidFill>
                <a:latin typeface="Accord SF" panose="020B7200000000000000" pitchFamily="34" charset="0"/>
              </a:rPr>
              <a:t> → </a:t>
            </a:r>
            <a:r>
              <a:rPr lang="en-GB" sz="3600" b="1" dirty="0" smtClean="0">
                <a:solidFill>
                  <a:prstClr val="black"/>
                </a:solidFill>
                <a:latin typeface="Accord SF" panose="020B7200000000000000" pitchFamily="34" charset="0"/>
              </a:rPr>
              <a:t>2HI</a:t>
            </a:r>
          </a:p>
          <a:p>
            <a:pPr marL="0" lv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3307291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4g + 508g   =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0416" y="3307291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512g  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89206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So we are right!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86916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You can’t always check like this, only if you work out the mass of every reactant and product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949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seems complicated but…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Actually, you have just 3 steps: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Work out the </a:t>
            </a:r>
            <a:r>
              <a:rPr lang="en-GB" sz="2800" b="1" dirty="0" smtClean="0"/>
              <a:t>number of moles</a:t>
            </a:r>
            <a:r>
              <a:rPr lang="en-GB" sz="2800" dirty="0" smtClean="0"/>
              <a:t> of the substance you are told the mass of.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Use the balanced equation to work out how many </a:t>
            </a:r>
            <a:r>
              <a:rPr lang="en-GB" sz="2800" b="1" dirty="0" smtClean="0"/>
              <a:t>moles</a:t>
            </a:r>
            <a:r>
              <a:rPr lang="en-GB" sz="2800" dirty="0" smtClean="0"/>
              <a:t> of the substance you are trying to find the mass of.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Work out the </a:t>
            </a:r>
            <a:r>
              <a:rPr lang="en-GB" sz="2800" b="1" dirty="0" smtClean="0"/>
              <a:t>mass</a:t>
            </a:r>
            <a:r>
              <a:rPr lang="en-GB" sz="2800" dirty="0" smtClean="0"/>
              <a:t> from the number of moles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74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 visually…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66428" y="1721986"/>
            <a:ext cx="245861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Mass of substance 1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428" y="4059816"/>
            <a:ext cx="288032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No. of moles of substance 1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2322" y="4059816"/>
            <a:ext cx="28208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No. of moles of  substance 2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8626" y="1721986"/>
            <a:ext cx="227449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5">
                    <a:lumMod val="75000"/>
                  </a:schemeClr>
                </a:solidFill>
              </a:rPr>
              <a:t>Mass of substance 2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1727684" y="2961458"/>
            <a:ext cx="93610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4018823" y="4130373"/>
            <a:ext cx="93610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6200000">
            <a:off x="6337822" y="2961458"/>
            <a:ext cx="93610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663788" y="3068960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÷ Mr</a:t>
            </a:r>
            <a:endParaRPr lang="en-GB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9514" y="5110810"/>
            <a:ext cx="1618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Check equation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73926" y="3068960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 Mr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895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work through one together…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page 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8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Here is the balanced equation for the reaction that produces bleach: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400" b="1" dirty="0"/>
              <a:t>2NaOH    +    Cl</a:t>
            </a:r>
            <a:r>
              <a:rPr lang="en-GB" sz="2400" b="1" baseline="-25000" dirty="0"/>
              <a:t>2</a:t>
            </a:r>
            <a:r>
              <a:rPr lang="en-GB" sz="2400" b="1" dirty="0"/>
              <a:t>    →    </a:t>
            </a:r>
            <a:r>
              <a:rPr lang="en-GB" sz="2400" b="1" dirty="0" err="1"/>
              <a:t>NaOCl</a:t>
            </a:r>
            <a:r>
              <a:rPr lang="en-GB" sz="2400" b="1" dirty="0"/>
              <a:t>    +    </a:t>
            </a:r>
            <a:r>
              <a:rPr lang="en-GB" sz="2400" b="1" dirty="0" err="1"/>
              <a:t>NaCl</a:t>
            </a:r>
            <a:r>
              <a:rPr lang="en-GB" sz="2400" b="1" dirty="0"/>
              <a:t>    +    H</a:t>
            </a:r>
            <a:r>
              <a:rPr lang="en-GB" sz="2400" b="1" baseline="-25000" dirty="0"/>
              <a:t>2</a:t>
            </a:r>
            <a:r>
              <a:rPr lang="en-GB" sz="2400" b="1" dirty="0"/>
              <a:t>O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</a:t>
            </a:r>
            <a:r>
              <a:rPr lang="en-GB" sz="2000" dirty="0"/>
              <a:t>we start with 100g of </a:t>
            </a:r>
            <a:r>
              <a:rPr lang="en-GB" sz="2000" dirty="0" err="1"/>
              <a:t>NaOH</a:t>
            </a:r>
            <a:r>
              <a:rPr lang="en-GB" sz="2000" dirty="0"/>
              <a:t>, what mass of </a:t>
            </a:r>
            <a:r>
              <a:rPr lang="en-GB" sz="2000" dirty="0" err="1"/>
              <a:t>NaOCl</a:t>
            </a:r>
            <a:r>
              <a:rPr lang="en-GB" sz="2000" dirty="0"/>
              <a:t> can we make?</a:t>
            </a:r>
          </a:p>
          <a:p>
            <a:pPr marL="0" lvl="0" indent="0">
              <a:buNone/>
            </a:pPr>
            <a:r>
              <a:rPr lang="en-GB" sz="2000" dirty="0"/>
              <a:t>Work out the no. of moles of </a:t>
            </a:r>
            <a:r>
              <a:rPr lang="en-GB" sz="2000" dirty="0" err="1"/>
              <a:t>NaOH</a:t>
            </a:r>
            <a:r>
              <a:rPr lang="en-GB" sz="2000" dirty="0"/>
              <a:t> (You will need to find the </a:t>
            </a:r>
            <a:r>
              <a:rPr lang="en-GB" sz="2000" b="1" dirty="0"/>
              <a:t>Mr </a:t>
            </a:r>
            <a:r>
              <a:rPr lang="en-GB" sz="2000" dirty="0"/>
              <a:t>of </a:t>
            </a:r>
            <a:r>
              <a:rPr lang="en-GB" sz="2000" dirty="0" err="1"/>
              <a:t>NaOH</a:t>
            </a:r>
            <a:r>
              <a:rPr lang="en-GB" sz="2000" dirty="0"/>
              <a:t> first).</a:t>
            </a:r>
          </a:p>
          <a:p>
            <a:pPr marL="0" indent="0">
              <a:buNone/>
            </a:pPr>
            <a:r>
              <a:rPr lang="en-GB" sz="2000" dirty="0" smtClean="0"/>
              <a:t>_______________________________________________________________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_______________________________________________________________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The equation tells that 2 moles of </a:t>
            </a:r>
            <a:r>
              <a:rPr lang="en-GB" sz="2000" dirty="0" err="1"/>
              <a:t>NaOH</a:t>
            </a:r>
            <a:r>
              <a:rPr lang="en-GB" sz="2000" dirty="0"/>
              <a:t> produces 1 mole of </a:t>
            </a:r>
            <a:r>
              <a:rPr lang="en-GB" sz="2000" dirty="0" err="1"/>
              <a:t>NaOCl</a:t>
            </a:r>
            <a:r>
              <a:rPr lang="en-GB" sz="2000" dirty="0"/>
              <a:t> (i.e. it is halved).</a:t>
            </a:r>
          </a:p>
          <a:p>
            <a:pPr marL="0" indent="0">
              <a:buNone/>
            </a:pPr>
            <a:r>
              <a:rPr lang="en-GB" sz="2000" dirty="0"/>
              <a:t>What will be the number of moles of </a:t>
            </a:r>
            <a:r>
              <a:rPr lang="en-GB" sz="2000" dirty="0" err="1"/>
              <a:t>NaOCl</a:t>
            </a:r>
            <a:r>
              <a:rPr lang="en-GB" sz="2000" dirty="0"/>
              <a:t> produced?</a:t>
            </a:r>
          </a:p>
          <a:p>
            <a:pPr marL="0" indent="0">
              <a:buNone/>
            </a:pPr>
            <a:r>
              <a:rPr lang="en-GB" sz="2000" dirty="0" smtClean="0"/>
              <a:t>_______________________________________________________________</a:t>
            </a:r>
            <a:endParaRPr lang="en-GB" sz="2000" dirty="0"/>
          </a:p>
          <a:p>
            <a:pPr marL="0" lvl="0" indent="0">
              <a:buNone/>
            </a:pPr>
            <a:r>
              <a:rPr lang="en-GB" sz="2000" dirty="0"/>
              <a:t>What will the mass of that no. of moles of </a:t>
            </a:r>
            <a:r>
              <a:rPr lang="en-GB" sz="2000" dirty="0" err="1"/>
              <a:t>NaOCl</a:t>
            </a:r>
            <a:r>
              <a:rPr lang="en-GB" sz="2000" dirty="0"/>
              <a:t> be? (You need to work out the Mr)</a:t>
            </a:r>
          </a:p>
          <a:p>
            <a:pPr marL="0" indent="0">
              <a:buNone/>
            </a:pPr>
            <a:r>
              <a:rPr lang="en-GB" sz="2000" dirty="0" smtClean="0"/>
              <a:t>______________________________________________________________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______________________________________________________________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800" b="1" dirty="0" smtClean="0"/>
              <a:t>Now, try the rest of the questions on page 9</a:t>
            </a:r>
            <a:endParaRPr lang="en-GB" sz="2800" b="1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65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Stoichoimetry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4Li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O</a:t>
            </a:r>
            <a:r>
              <a:rPr lang="en-GB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 2Li</a:t>
            </a:r>
            <a:r>
              <a:rPr lang="en-GB" baseline="-25000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2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2 </a:t>
            </a:r>
            <a:r>
              <a:rPr lang="en-GB" dirty="0" err="1" smtClean="0"/>
              <a:t>mol</a:t>
            </a:r>
            <a:r>
              <a:rPr lang="en-GB" dirty="0" smtClean="0"/>
              <a:t> of lithium react with how many moles of oxygen?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2 </a:t>
            </a:r>
            <a:r>
              <a:rPr lang="en-GB" dirty="0" err="1" smtClean="0"/>
              <a:t>mol</a:t>
            </a:r>
            <a:r>
              <a:rPr lang="en-GB" dirty="0" smtClean="0"/>
              <a:t> of lithium produce how many moles of lithium oxide?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2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Stoichoimetry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2Al + 3Cl</a:t>
            </a:r>
            <a:r>
              <a:rPr lang="en-GB" baseline="-25000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2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 2AlCl</a:t>
            </a:r>
            <a:r>
              <a:rPr lang="en-GB" baseline="-25000" dirty="0">
                <a:solidFill>
                  <a:schemeClr val="tx2">
                    <a:lumMod val="60000"/>
                    <a:lumOff val="40000"/>
                  </a:schemeClr>
                </a:solidFill>
                <a:sym typeface="Symbol" pitchFamily="18" charset="2"/>
              </a:rPr>
              <a:t>3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0.1 </a:t>
            </a:r>
            <a:r>
              <a:rPr lang="en-GB" dirty="0" err="1" smtClean="0"/>
              <a:t>mol</a:t>
            </a:r>
            <a:r>
              <a:rPr lang="en-GB" dirty="0" smtClean="0"/>
              <a:t> of aluminium react with how many moles of chlorine?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0.1 mol of aluminium produce how many moles of aluminium chloride? 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6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C3.5 Reacting Masses 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8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Reacting Masses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we know the mass of </a:t>
            </a:r>
            <a:r>
              <a:rPr lang="en-GB" b="1" dirty="0" smtClean="0"/>
              <a:t>just one </a:t>
            </a:r>
            <a:r>
              <a:rPr lang="en-GB" dirty="0" smtClean="0"/>
              <a:t>reactant or product…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we can calculate the mass of </a:t>
            </a:r>
            <a:r>
              <a:rPr lang="en-GB" b="1" dirty="0" smtClean="0"/>
              <a:t>any other 	</a:t>
            </a:r>
            <a:r>
              <a:rPr lang="en-GB" dirty="0" smtClean="0"/>
              <a:t>reactant or product.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ord SF" panose="020B7200000000000000" pitchFamily="34" charset="0"/>
              </a:rPr>
              <a:t>An example</a:t>
            </a:r>
            <a:endParaRPr lang="en-GB" dirty="0">
              <a:latin typeface="Accord SF" panose="020B7200000000000000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ord SF" panose="020B7200000000000000" pitchFamily="34" charset="0"/>
              </a:rPr>
              <a:t>What mass of</a:t>
            </a:r>
            <a:r>
              <a:rPr lang="en-GB" dirty="0">
                <a:latin typeface="Accord SF" panose="020B7200000000000000" pitchFamily="34" charset="0"/>
              </a:rPr>
              <a:t> </a:t>
            </a:r>
            <a:r>
              <a:rPr lang="en-GB" dirty="0" smtClean="0">
                <a:latin typeface="Accord SF" panose="020B7200000000000000" pitchFamily="34" charset="0"/>
              </a:rPr>
              <a:t>I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will react with it?</a:t>
            </a:r>
          </a:p>
          <a:p>
            <a:pPr marL="0" indent="0">
              <a:buNone/>
            </a:pPr>
            <a:endParaRPr lang="en-GB" dirty="0">
              <a:latin typeface="Accord SF" panose="020B7200000000000000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>
                <a:latin typeface="Accord SF" panose="020B7200000000000000" pitchFamily="34" charset="0"/>
              </a:rPr>
              <a:t>What mass of HI  will be produced?</a:t>
            </a:r>
            <a:endParaRPr lang="en-GB" dirty="0">
              <a:latin typeface="Accord SF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ord SF" panose="020B7200000000000000" pitchFamily="34" charset="0"/>
              </a:rPr>
              <a:t>What mass of</a:t>
            </a:r>
            <a:r>
              <a:rPr lang="en-GB" dirty="0">
                <a:latin typeface="Accord SF" panose="020B7200000000000000" pitchFamily="34" charset="0"/>
              </a:rPr>
              <a:t> </a:t>
            </a:r>
            <a:r>
              <a:rPr lang="en-GB" dirty="0" smtClean="0">
                <a:latin typeface="Accord SF" panose="020B7200000000000000" pitchFamily="34" charset="0"/>
              </a:rPr>
              <a:t>I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will react with it?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800" dirty="0" smtClean="0">
                <a:latin typeface="Accord SF" panose="020B7200000000000000" pitchFamily="34" charset="0"/>
              </a:rPr>
              <a:t>First calculate the number of moles of</a:t>
            </a:r>
            <a:r>
              <a:rPr lang="en-GB" sz="2800" dirty="0">
                <a:latin typeface="Accord SF" panose="020B7200000000000000" pitchFamily="34" charset="0"/>
              </a:rPr>
              <a:t> </a:t>
            </a:r>
            <a:r>
              <a:rPr lang="en-GB" sz="2800" dirty="0" smtClean="0">
                <a:latin typeface="Accord SF" panose="020B7200000000000000" pitchFamily="34" charset="0"/>
              </a:rPr>
              <a:t>H</a:t>
            </a:r>
            <a:r>
              <a:rPr lang="en-GB" sz="2800" baseline="-25000" dirty="0" smtClean="0">
                <a:latin typeface="Accord SF" panose="020B7200000000000000" pitchFamily="34" charset="0"/>
              </a:rPr>
              <a:t>2</a:t>
            </a:r>
          </a:p>
          <a:p>
            <a:pPr marL="0" indent="0">
              <a:buNone/>
            </a:pPr>
            <a:r>
              <a:rPr lang="en-GB" sz="2800" baseline="-25000" dirty="0" smtClean="0">
                <a:latin typeface="Accord SF" panose="020B7200000000000000" pitchFamily="34" charset="0"/>
              </a:rPr>
              <a:t>	</a:t>
            </a:r>
            <a:r>
              <a:rPr lang="en-GB" sz="2800" dirty="0" smtClean="0">
                <a:latin typeface="Accord SF" panose="020B7200000000000000" pitchFamily="34" charset="0"/>
              </a:rPr>
              <a:t>Mr of H</a:t>
            </a:r>
            <a:r>
              <a:rPr lang="en-GB" sz="2800" baseline="-25000" dirty="0" smtClean="0">
                <a:latin typeface="Accord SF" panose="020B7200000000000000" pitchFamily="34" charset="0"/>
              </a:rPr>
              <a:t>2</a:t>
            </a:r>
            <a:r>
              <a:rPr lang="en-GB" sz="2800" dirty="0" smtClean="0">
                <a:latin typeface="Accord SF" panose="020B7200000000000000" pitchFamily="34" charset="0"/>
              </a:rPr>
              <a:t>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ccord SF" panose="020B7200000000000000" pitchFamily="34" charset="0"/>
              </a:rPr>
              <a:t>	</a:t>
            </a:r>
            <a:r>
              <a:rPr lang="en-GB" sz="2800" dirty="0" smtClean="0">
                <a:latin typeface="Accord SF" panose="020B7200000000000000" pitchFamily="34" charset="0"/>
              </a:rPr>
              <a:t>	</a:t>
            </a:r>
            <a:r>
              <a:rPr lang="en-GB" sz="2800" b="1" dirty="0" smtClean="0">
                <a:latin typeface="Accord SF" panose="020B7200000000000000" pitchFamily="34" charset="0"/>
              </a:rPr>
              <a:t>n =  </a:t>
            </a:r>
            <a:r>
              <a:rPr lang="en-GB" sz="2800" b="1" u="sng" dirty="0" smtClean="0">
                <a:latin typeface="Accord SF" panose="020B7200000000000000" pitchFamily="34" charset="0"/>
              </a:rPr>
              <a:t>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>
                <a:latin typeface="Accord SF" panose="020B7200000000000000" pitchFamily="34" charset="0"/>
              </a:rPr>
              <a:t>	 </a:t>
            </a:r>
            <a:r>
              <a:rPr lang="en-GB" sz="2800" b="1" dirty="0" smtClean="0">
                <a:latin typeface="Accord SF" panose="020B7200000000000000" pitchFamily="34" charset="0"/>
              </a:rPr>
              <a:t>      	       Mr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 smtClean="0">
                <a:latin typeface="Accord SF" panose="020B7200000000000000" pitchFamily="34" charset="0"/>
              </a:rPr>
              <a:t>	So, n = </a:t>
            </a:r>
            <a:endParaRPr lang="en-GB" sz="2800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386104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51571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4 ÷ 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2470" y="5157192"/>
            <a:ext cx="196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 = 2 mol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ord SF" panose="020B7200000000000000" pitchFamily="34" charset="0"/>
              </a:rPr>
              <a:t>What mass of</a:t>
            </a:r>
            <a:r>
              <a:rPr lang="en-GB" dirty="0">
                <a:latin typeface="Accord SF" panose="020B7200000000000000" pitchFamily="34" charset="0"/>
              </a:rPr>
              <a:t> </a:t>
            </a:r>
            <a:r>
              <a:rPr lang="en-GB" dirty="0" smtClean="0">
                <a:latin typeface="Accord SF" panose="020B7200000000000000" pitchFamily="34" charset="0"/>
              </a:rPr>
              <a:t>I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will react with it?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400" dirty="0" smtClean="0">
                <a:latin typeface="Accord SF" panose="020B7200000000000000" pitchFamily="34" charset="0"/>
              </a:rPr>
              <a:t>Now we must look at the balanced equation</a:t>
            </a:r>
          </a:p>
          <a:p>
            <a:r>
              <a:rPr lang="en-GB" sz="2400" dirty="0" smtClean="0">
                <a:latin typeface="Accord SF" panose="020B7200000000000000" pitchFamily="34" charset="0"/>
              </a:rPr>
              <a:t>1 mole of H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 reacts with how many moles of</a:t>
            </a:r>
            <a:r>
              <a:rPr lang="en-GB" sz="2400" dirty="0">
                <a:latin typeface="Accord SF" panose="020B7200000000000000" pitchFamily="34" charset="0"/>
              </a:rPr>
              <a:t> </a:t>
            </a:r>
            <a:r>
              <a:rPr lang="en-GB" sz="2400" dirty="0" smtClean="0">
                <a:latin typeface="Accord SF" panose="020B7200000000000000" pitchFamily="34" charset="0"/>
              </a:rPr>
              <a:t>I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?</a:t>
            </a:r>
          </a:p>
          <a:p>
            <a:endParaRPr lang="en-GB" sz="2400" dirty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ccord SF" panose="020B7200000000000000" pitchFamily="34" charset="0"/>
              </a:rPr>
              <a:t>But, we have calculated that we have 2 moles of H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, </a:t>
            </a:r>
          </a:p>
          <a:p>
            <a:pPr marL="0" indent="0">
              <a:buNone/>
            </a:pPr>
            <a:r>
              <a:rPr lang="en-GB" sz="2400" dirty="0" smtClean="0">
                <a:latin typeface="Accord SF" panose="020B7200000000000000" pitchFamily="34" charset="0"/>
              </a:rPr>
              <a:t>so how many moles of I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 will react with it?</a:t>
            </a:r>
            <a:endParaRPr lang="en-GB" sz="2400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0392" y="37890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508518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2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ord SF" panose="020B7200000000000000" pitchFamily="34" charset="0"/>
              </a:rPr>
              <a:t>What mass of I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will react with it?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400" dirty="0" smtClean="0">
                <a:latin typeface="Accord SF" panose="020B7200000000000000" pitchFamily="34" charset="0"/>
              </a:rPr>
              <a:t>Now we can calculate the mass of 2 moles of I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</a:p>
          <a:p>
            <a:pPr marL="0" indent="0">
              <a:buNone/>
            </a:pPr>
            <a:r>
              <a:rPr lang="en-GB" sz="2400" baseline="-25000" dirty="0">
                <a:latin typeface="Accord SF" panose="020B7200000000000000" pitchFamily="34" charset="0"/>
              </a:rPr>
              <a:t>	</a:t>
            </a:r>
            <a:r>
              <a:rPr lang="en-GB" sz="2400" baseline="-25000" dirty="0" smtClean="0">
                <a:latin typeface="Accord SF" panose="020B7200000000000000" pitchFamily="34" charset="0"/>
              </a:rPr>
              <a:t>	</a:t>
            </a:r>
            <a:r>
              <a:rPr lang="en-GB" sz="2400" dirty="0" smtClean="0">
                <a:latin typeface="Accord SF" panose="020B7200000000000000" pitchFamily="34" charset="0"/>
              </a:rPr>
              <a:t>Mr </a:t>
            </a:r>
            <a:r>
              <a:rPr lang="en-GB" sz="2400" dirty="0">
                <a:latin typeface="Accord SF" panose="020B7200000000000000" pitchFamily="34" charset="0"/>
              </a:rPr>
              <a:t>of </a:t>
            </a:r>
            <a:r>
              <a:rPr lang="en-GB" sz="2400" dirty="0" smtClean="0">
                <a:latin typeface="Accord SF" panose="020B7200000000000000" pitchFamily="34" charset="0"/>
              </a:rPr>
              <a:t>I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 =  </a:t>
            </a:r>
          </a:p>
          <a:p>
            <a:pPr marL="0" indent="0">
              <a:buNone/>
            </a:pPr>
            <a:endParaRPr lang="en-GB" sz="2400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ccord SF" panose="020B7200000000000000" pitchFamily="34" charset="0"/>
              </a:rPr>
              <a:t>	</a:t>
            </a:r>
            <a:r>
              <a:rPr lang="en-GB" sz="2400" dirty="0" smtClean="0">
                <a:latin typeface="Accord SF" panose="020B7200000000000000" pitchFamily="34" charset="0"/>
              </a:rPr>
              <a:t>	</a:t>
            </a:r>
            <a:r>
              <a:rPr lang="en-GB" sz="2400" b="1" dirty="0" smtClean="0">
                <a:latin typeface="Accord SF" panose="020B7200000000000000" pitchFamily="34" charset="0"/>
              </a:rPr>
              <a:t>m= n x Mr</a:t>
            </a:r>
          </a:p>
          <a:p>
            <a:pPr marL="0" indent="0">
              <a:buNone/>
            </a:pPr>
            <a:endParaRPr lang="en-GB" sz="2400" b="1" dirty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ccord SF" panose="020B7200000000000000" pitchFamily="34" charset="0"/>
              </a:rPr>
              <a:t>		m = </a:t>
            </a:r>
            <a:endParaRPr lang="en-GB" sz="2400" b="1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378904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127 x 2 =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80011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254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9593" y="554692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2 x 254 =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3056" y="555800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508 g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>
                <a:latin typeface="Accord SF" panose="020B7200000000000000" pitchFamily="34" charset="0"/>
              </a:rPr>
              <a:t>What mass of HI  will be produced?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800" dirty="0" smtClean="0">
                <a:latin typeface="Accord SF" panose="020B7200000000000000" pitchFamily="34" charset="0"/>
              </a:rPr>
              <a:t>First calculate the number of moles of</a:t>
            </a:r>
            <a:r>
              <a:rPr lang="en-GB" sz="2800" dirty="0">
                <a:latin typeface="Accord SF" panose="020B7200000000000000" pitchFamily="34" charset="0"/>
              </a:rPr>
              <a:t> </a:t>
            </a:r>
            <a:r>
              <a:rPr lang="en-GB" sz="2800" dirty="0" smtClean="0">
                <a:latin typeface="Accord SF" panose="020B7200000000000000" pitchFamily="34" charset="0"/>
              </a:rPr>
              <a:t>H</a:t>
            </a:r>
            <a:r>
              <a:rPr lang="en-GB" sz="2800" baseline="-25000" dirty="0" smtClean="0">
                <a:latin typeface="Accord SF" panose="020B7200000000000000" pitchFamily="34" charset="0"/>
              </a:rPr>
              <a:t>2</a:t>
            </a:r>
          </a:p>
          <a:p>
            <a:pPr marL="0" indent="0">
              <a:buNone/>
            </a:pPr>
            <a:r>
              <a:rPr lang="en-GB" sz="2800" baseline="-25000" dirty="0" smtClean="0">
                <a:latin typeface="Accord SF" panose="020B7200000000000000" pitchFamily="34" charset="0"/>
              </a:rPr>
              <a:t>	</a:t>
            </a:r>
            <a:r>
              <a:rPr lang="en-GB" sz="2800" dirty="0" smtClean="0">
                <a:latin typeface="Accord SF" panose="020B7200000000000000" pitchFamily="34" charset="0"/>
              </a:rPr>
              <a:t>Mr of H</a:t>
            </a:r>
            <a:r>
              <a:rPr lang="en-GB" sz="2800" baseline="-25000" dirty="0" smtClean="0">
                <a:latin typeface="Accord SF" panose="020B7200000000000000" pitchFamily="34" charset="0"/>
              </a:rPr>
              <a:t>2</a:t>
            </a:r>
            <a:r>
              <a:rPr lang="en-GB" sz="2800" dirty="0" smtClean="0">
                <a:latin typeface="Accord SF" panose="020B7200000000000000" pitchFamily="34" charset="0"/>
              </a:rPr>
              <a:t>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>
                <a:latin typeface="Accord SF" panose="020B7200000000000000" pitchFamily="34" charset="0"/>
              </a:rPr>
              <a:t>	</a:t>
            </a:r>
            <a:r>
              <a:rPr lang="en-GB" sz="2800" dirty="0" smtClean="0">
                <a:latin typeface="Accord SF" panose="020B7200000000000000" pitchFamily="34" charset="0"/>
              </a:rPr>
              <a:t>	</a:t>
            </a:r>
            <a:r>
              <a:rPr lang="en-GB" sz="2800" b="1" dirty="0" smtClean="0">
                <a:latin typeface="Accord SF" panose="020B7200000000000000" pitchFamily="34" charset="0"/>
              </a:rPr>
              <a:t>n =  </a:t>
            </a:r>
            <a:r>
              <a:rPr lang="en-GB" sz="2800" b="1" u="sng" dirty="0" smtClean="0">
                <a:latin typeface="Accord SF" panose="020B7200000000000000" pitchFamily="34" charset="0"/>
              </a:rPr>
              <a:t>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b="1" dirty="0">
                <a:latin typeface="Accord SF" panose="020B7200000000000000" pitchFamily="34" charset="0"/>
              </a:rPr>
              <a:t>	 </a:t>
            </a:r>
            <a:r>
              <a:rPr lang="en-GB" sz="2800" b="1" dirty="0" smtClean="0">
                <a:latin typeface="Accord SF" panose="020B7200000000000000" pitchFamily="34" charset="0"/>
              </a:rPr>
              <a:t>      	       Mr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800" dirty="0" smtClean="0">
                <a:latin typeface="Accord SF" panose="020B7200000000000000" pitchFamily="34" charset="0"/>
              </a:rPr>
              <a:t>	So, n = </a:t>
            </a:r>
            <a:endParaRPr lang="en-GB" sz="2800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386104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51571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4 ÷ 2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2470" y="5157192"/>
            <a:ext cx="196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 = 2 mol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9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>
                <a:latin typeface="Accord SF" panose="020B7200000000000000" pitchFamily="34" charset="0"/>
              </a:rPr>
              <a:t>What mass of HI  will be produced?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400" dirty="0" smtClean="0">
                <a:latin typeface="Accord SF" panose="020B7200000000000000" pitchFamily="34" charset="0"/>
              </a:rPr>
              <a:t>Now we must look at the balanced equation</a:t>
            </a:r>
          </a:p>
          <a:p>
            <a:r>
              <a:rPr lang="en-GB" sz="2400" dirty="0" smtClean="0">
                <a:latin typeface="Accord SF" panose="020B7200000000000000" pitchFamily="34" charset="0"/>
              </a:rPr>
              <a:t>1 mole of H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 reacts with how many moles of</a:t>
            </a:r>
            <a:r>
              <a:rPr lang="en-GB" sz="2400" dirty="0">
                <a:latin typeface="Accord SF" panose="020B7200000000000000" pitchFamily="34" charset="0"/>
              </a:rPr>
              <a:t> </a:t>
            </a:r>
            <a:r>
              <a:rPr lang="en-GB" sz="2400" dirty="0" smtClean="0">
                <a:latin typeface="Accord SF" panose="020B7200000000000000" pitchFamily="34" charset="0"/>
              </a:rPr>
              <a:t>HI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?</a:t>
            </a:r>
          </a:p>
          <a:p>
            <a:endParaRPr lang="en-GB" sz="2400" dirty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ccord SF" panose="020B7200000000000000" pitchFamily="34" charset="0"/>
              </a:rPr>
              <a:t>But, we have calculated that we have 2 moles of H</a:t>
            </a:r>
            <a:r>
              <a:rPr lang="en-GB" sz="2400" baseline="-25000" dirty="0" smtClean="0">
                <a:latin typeface="Accord SF" panose="020B7200000000000000" pitchFamily="34" charset="0"/>
              </a:rPr>
              <a:t>2</a:t>
            </a:r>
            <a:r>
              <a:rPr lang="en-GB" sz="2400" dirty="0" smtClean="0">
                <a:latin typeface="Accord SF" panose="020B7200000000000000" pitchFamily="34" charset="0"/>
              </a:rPr>
              <a:t>, </a:t>
            </a:r>
          </a:p>
          <a:p>
            <a:pPr marL="0" indent="0">
              <a:buNone/>
            </a:pPr>
            <a:r>
              <a:rPr lang="en-GB" sz="2400" dirty="0" smtClean="0">
                <a:latin typeface="Accord SF" panose="020B7200000000000000" pitchFamily="34" charset="0"/>
              </a:rPr>
              <a:t>so how many moles of HI will react with it?</a:t>
            </a:r>
            <a:endParaRPr lang="en-GB" sz="2400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9904" y="3789040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2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508518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4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Accord SF" panose="020B7200000000000000" pitchFamily="34" charset="0"/>
              </a:rPr>
              <a:t>H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+ I</a:t>
            </a:r>
            <a:r>
              <a:rPr lang="en-GB" sz="3600" b="1" baseline="-25000" dirty="0" smtClean="0">
                <a:latin typeface="Accord SF" panose="020B7200000000000000" pitchFamily="34" charset="0"/>
              </a:rPr>
              <a:t>2</a:t>
            </a:r>
            <a:r>
              <a:rPr lang="en-GB" sz="3600" b="1" dirty="0" smtClean="0">
                <a:latin typeface="Accord SF" panose="020B7200000000000000" pitchFamily="34" charset="0"/>
              </a:rPr>
              <a:t> → 2HI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ccord SF" panose="020B7200000000000000" pitchFamily="34" charset="0"/>
              </a:rPr>
              <a:t>If we started with 4g of H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ccord SF" panose="020B7200000000000000" pitchFamily="34" charset="0"/>
              </a:rPr>
              <a:t>What mass of I</a:t>
            </a:r>
            <a:r>
              <a:rPr lang="en-GB" baseline="-25000" dirty="0" smtClean="0">
                <a:latin typeface="Accord SF" panose="020B7200000000000000" pitchFamily="34" charset="0"/>
              </a:rPr>
              <a:t>2</a:t>
            </a:r>
            <a:r>
              <a:rPr lang="en-GB" dirty="0" smtClean="0">
                <a:latin typeface="Accord SF" panose="020B7200000000000000" pitchFamily="34" charset="0"/>
              </a:rPr>
              <a:t> will react with it?</a:t>
            </a:r>
          </a:p>
          <a:p>
            <a:pPr marL="0" indent="0">
              <a:buNone/>
            </a:pPr>
            <a:endParaRPr lang="en-GB" dirty="0" smtClean="0">
              <a:latin typeface="Accord SF" panose="020B7200000000000000" pitchFamily="34" charset="0"/>
            </a:endParaRPr>
          </a:p>
          <a:p>
            <a:r>
              <a:rPr lang="en-GB" sz="2400" dirty="0" smtClean="0">
                <a:latin typeface="Accord SF" panose="020B7200000000000000" pitchFamily="34" charset="0"/>
              </a:rPr>
              <a:t>Now we can calculate the mass of 4 moles of HI</a:t>
            </a:r>
            <a:endParaRPr lang="en-GB" sz="2400" baseline="-25000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baseline="-25000" dirty="0">
                <a:latin typeface="Accord SF" panose="020B7200000000000000" pitchFamily="34" charset="0"/>
              </a:rPr>
              <a:t>	</a:t>
            </a:r>
            <a:r>
              <a:rPr lang="en-GB" sz="2400" baseline="-25000" dirty="0" smtClean="0">
                <a:latin typeface="Accord SF" panose="020B7200000000000000" pitchFamily="34" charset="0"/>
              </a:rPr>
              <a:t>	</a:t>
            </a:r>
            <a:r>
              <a:rPr lang="en-GB" sz="2400" dirty="0" smtClean="0">
                <a:latin typeface="Accord SF" panose="020B7200000000000000" pitchFamily="34" charset="0"/>
              </a:rPr>
              <a:t>Mr </a:t>
            </a:r>
            <a:r>
              <a:rPr lang="en-GB" sz="2400" dirty="0">
                <a:latin typeface="Accord SF" panose="020B7200000000000000" pitchFamily="34" charset="0"/>
              </a:rPr>
              <a:t>of </a:t>
            </a:r>
            <a:r>
              <a:rPr lang="en-GB" sz="2400" dirty="0" smtClean="0">
                <a:latin typeface="Accord SF" panose="020B7200000000000000" pitchFamily="34" charset="0"/>
              </a:rPr>
              <a:t>HI =  </a:t>
            </a:r>
          </a:p>
          <a:p>
            <a:pPr marL="0" indent="0">
              <a:buNone/>
            </a:pPr>
            <a:endParaRPr lang="en-GB" sz="2400" dirty="0" smtClean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ccord SF" panose="020B7200000000000000" pitchFamily="34" charset="0"/>
              </a:rPr>
              <a:t>	</a:t>
            </a:r>
            <a:r>
              <a:rPr lang="en-GB" sz="2400" dirty="0" smtClean="0">
                <a:latin typeface="Accord SF" panose="020B7200000000000000" pitchFamily="34" charset="0"/>
              </a:rPr>
              <a:t>	</a:t>
            </a:r>
            <a:r>
              <a:rPr lang="en-GB" sz="2400" b="1" dirty="0" smtClean="0">
                <a:latin typeface="Accord SF" panose="020B7200000000000000" pitchFamily="34" charset="0"/>
              </a:rPr>
              <a:t>m= n x Mr</a:t>
            </a:r>
          </a:p>
          <a:p>
            <a:pPr marL="0" indent="0">
              <a:buNone/>
            </a:pPr>
            <a:endParaRPr lang="en-GB" sz="2400" b="1" dirty="0">
              <a:latin typeface="Accord SF" panose="020B7200000000000000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ccord SF" panose="020B7200000000000000" pitchFamily="34" charset="0"/>
              </a:rPr>
              <a:t>		m = </a:t>
            </a:r>
            <a:endParaRPr lang="en-GB" sz="2400" b="1" dirty="0">
              <a:latin typeface="Accord SF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920" y="378904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127 + 1 =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80011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128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9593" y="554692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4 x 128 =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3056" y="555800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512 g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0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608</Words>
  <Application>Microsoft Office PowerPoint</Application>
  <PresentationFormat>On-screen Show (4:3)</PresentationFormat>
  <Paragraphs>145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Accord SF</vt:lpstr>
      <vt:lpstr>Arial</vt:lpstr>
      <vt:lpstr>Calibri</vt:lpstr>
      <vt:lpstr>Symbol</vt:lpstr>
      <vt:lpstr>Times New Roman</vt:lpstr>
      <vt:lpstr>Wingdings</vt:lpstr>
      <vt:lpstr>Office Theme</vt:lpstr>
      <vt:lpstr>Reacting Masses</vt:lpstr>
      <vt:lpstr>Reacting Masses</vt:lpstr>
      <vt:lpstr>An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Checking the answer</vt:lpstr>
      <vt:lpstr>It seems complicated but…</vt:lpstr>
      <vt:lpstr>Or visually…</vt:lpstr>
      <vt:lpstr>Let’s work through one together…</vt:lpstr>
      <vt:lpstr>PowerPoint Presentation</vt:lpstr>
      <vt:lpstr>Stoichoimetry</vt:lpstr>
      <vt:lpstr>Stoichoimetry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Ian Sadler</cp:lastModifiedBy>
  <cp:revision>12</cp:revision>
  <dcterms:created xsi:type="dcterms:W3CDTF">2012-06-25T12:59:51Z</dcterms:created>
  <dcterms:modified xsi:type="dcterms:W3CDTF">2017-01-09T13:11:32Z</dcterms:modified>
</cp:coreProperties>
</file>