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59" r:id="rId9"/>
    <p:sldId id="263" r:id="rId10"/>
    <p:sldId id="262" r:id="rId11"/>
    <p:sldId id="268" r:id="rId12"/>
    <p:sldId id="261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545431"/>
          </a:xfrm>
        </p:spPr>
        <p:txBody>
          <a:bodyPr>
            <a:normAutofit/>
          </a:bodyPr>
          <a:lstStyle/>
          <a:p>
            <a:r>
              <a:rPr lang="en-GB" sz="4800" dirty="0" smtClean="0"/>
              <a:t>Mass Changes</a:t>
            </a:r>
            <a:br>
              <a:rPr lang="en-GB" sz="4800" dirty="0" smtClean="0"/>
            </a:br>
            <a:r>
              <a:rPr lang="en-GB" sz="4800" dirty="0" smtClean="0"/>
              <a:t>and</a:t>
            </a:r>
            <a:br>
              <a:rPr lang="en-GB" sz="4800" dirty="0" smtClean="0"/>
            </a:br>
            <a:r>
              <a:rPr lang="en-GB" sz="4800" dirty="0" smtClean="0"/>
              <a:t>Uncertainty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C3.4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362232"/>
            <a:ext cx="2602632" cy="26113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49291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on your goggles</a:t>
            </a:r>
            <a:endParaRPr lang="en-GB" altLang="en-US" sz="26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</a:t>
            </a:r>
            <a:r>
              <a:rPr lang="en-GB" alt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10cm</a:t>
            </a:r>
            <a:r>
              <a:rPr lang="en-GB" altLang="en-US" sz="26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alt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sodium </a:t>
            </a:r>
            <a:r>
              <a:rPr lang="en-GB" alt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thiosulfate </a:t>
            </a:r>
            <a:r>
              <a:rPr lang="en-GB" alt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conical flask</a:t>
            </a:r>
            <a:endParaRPr lang="en-GB" altLang="en-US" sz="2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10cm</a:t>
            </a:r>
            <a:r>
              <a:rPr lang="en-GB" altLang="en-US" sz="26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alt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hydrochloric acid and start the stopwatch</a:t>
            </a:r>
            <a:endParaRPr lang="en-GB" altLang="en-US" sz="2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</a:t>
            </a:r>
            <a:r>
              <a:rPr lang="en-GB" alt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flask on the cross</a:t>
            </a:r>
            <a:endParaRPr lang="en-GB" altLang="en-US" sz="2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cross can no longer be seen, stop the stopwatch</a:t>
            </a:r>
            <a:endParaRPr lang="en-GB" altLang="en-US" sz="26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Add the time in the middle column of the table on page 8.</a:t>
            </a:r>
            <a:endParaRPr lang="en-GB" altLang="en-US" sz="2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Finally, empty the flask into the waste tub </a:t>
            </a:r>
            <a:r>
              <a:rPr lang="en-GB" alt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Repeat the experiment 3 times</a:t>
            </a:r>
            <a:endParaRPr lang="en-GB" altLang="en-US" sz="2600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83568" y="-27777"/>
            <a:ext cx="3640740" cy="132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kumimoji="0" lang="en-GB" altLang="en-US" sz="4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Uncertainty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Look at the three groups results:</a:t>
            </a:r>
          </a:p>
          <a:p>
            <a:endParaRPr lang="en-GB" sz="1600" dirty="0"/>
          </a:p>
          <a:p>
            <a:r>
              <a:rPr lang="en-GB" sz="2800" dirty="0" smtClean="0"/>
              <a:t>Which are the most uncertain?</a:t>
            </a:r>
          </a:p>
          <a:p>
            <a:endParaRPr lang="en-GB" sz="2800" dirty="0"/>
          </a:p>
          <a:p>
            <a:r>
              <a:rPr lang="en-GB" sz="2800" dirty="0" smtClean="0"/>
              <a:t>How can you tell?</a:t>
            </a:r>
          </a:p>
          <a:p>
            <a:endParaRPr lang="en-GB" sz="2800" dirty="0"/>
          </a:p>
          <a:p>
            <a:r>
              <a:rPr lang="en-GB" sz="2800" dirty="0" smtClean="0"/>
              <a:t>Do any of these methods have no uncertainty?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54970" y="2981203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Group 1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970" y="4029758"/>
            <a:ext cx="7504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These have the greatest variation in results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970" y="5078313"/>
            <a:ext cx="77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0070C0"/>
                </a:solidFill>
              </a:rPr>
              <a:t>All</a:t>
            </a:r>
            <a:r>
              <a:rPr lang="en-GB" sz="2800" b="1" dirty="0" smtClean="0">
                <a:solidFill>
                  <a:srgbClr val="0070C0"/>
                </a:solidFill>
              </a:rPr>
              <a:t> experimental methods have some uncertainty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represent uncertainty?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4177" y="1417638"/>
            <a:ext cx="3975646" cy="39756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63679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97760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38337" y="5208618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93684" y="4231452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02582" y="3231468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02582" y="2229562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1" y="1252396"/>
            <a:ext cx="66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9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Group 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4177" y="1417638"/>
            <a:ext cx="3975646" cy="39756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63679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97760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38337" y="5208618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93684" y="4231452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02582" y="3231468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02582" y="2229562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1" y="1252396"/>
            <a:ext cx="66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369420"/>
            <a:ext cx="20141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b="1" dirty="0" smtClean="0"/>
              <a:t>Find the mean and plot it.</a:t>
            </a:r>
          </a:p>
          <a:p>
            <a:pPr marL="342900" indent="-342900">
              <a:buFont typeface="+mj-lt"/>
              <a:buAutoNum type="arabicPeriod"/>
            </a:pPr>
            <a:endParaRPr lang="en-GB" sz="2000" b="1" dirty="0"/>
          </a:p>
          <a:p>
            <a:pPr marL="342900" indent="-342900">
              <a:buFont typeface="+mj-lt"/>
              <a:buAutoNum type="arabicPeriod"/>
            </a:pPr>
            <a:r>
              <a:rPr lang="en-GB" sz="2000" b="1" dirty="0" smtClean="0"/>
              <a:t>Add the highest and lowest values to the graph</a:t>
            </a:r>
          </a:p>
          <a:p>
            <a:pPr marL="342900" indent="-342900">
              <a:buFont typeface="+mj-lt"/>
              <a:buAutoNum type="arabicPeriod"/>
            </a:pPr>
            <a:endParaRPr lang="en-GB" sz="2000" b="1" dirty="0"/>
          </a:p>
          <a:p>
            <a:pPr marL="342900" indent="-342900">
              <a:buFont typeface="+mj-lt"/>
              <a:buAutoNum type="arabicPeriod"/>
            </a:pPr>
            <a:r>
              <a:rPr lang="en-GB" sz="2000" b="1" dirty="0" smtClean="0"/>
              <a:t>Draw a line to connect the highest and lowest values</a:t>
            </a:r>
            <a:endParaRPr lang="en-GB" sz="20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3504947" y="1912314"/>
            <a:ext cx="144017" cy="2382202"/>
            <a:chOff x="3491879" y="1879520"/>
            <a:chExt cx="144017" cy="2382202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560940" y="1879520"/>
              <a:ext cx="2946" cy="2382202"/>
            </a:xfrm>
            <a:prstGeom prst="line">
              <a:avLst/>
            </a:prstGeom>
            <a:ln>
              <a:headEnd type="diamond" w="lg" len="lg"/>
              <a:tailEnd type="diamond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ultiply 19"/>
            <p:cNvSpPr/>
            <p:nvPr/>
          </p:nvSpPr>
          <p:spPr>
            <a:xfrm>
              <a:off x="3491879" y="3189437"/>
              <a:ext cx="144017" cy="167556"/>
            </a:xfrm>
            <a:prstGeom prst="mathMultiply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423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this for the other groups results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4177" y="1417638"/>
            <a:ext cx="3975646" cy="39756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63679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97760" y="54146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38337" y="5208618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93684" y="4231452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02582" y="3231468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02582" y="2229562"/>
            <a:ext cx="47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1" y="1252396"/>
            <a:ext cx="66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369420"/>
            <a:ext cx="20141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These are called error bars.</a:t>
            </a:r>
          </a:p>
          <a:p>
            <a:endParaRPr lang="en-GB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b="1" dirty="0" smtClean="0"/>
              <a:t>How can they show how uncertain the results are?</a:t>
            </a:r>
            <a:endParaRPr lang="en-GB" sz="20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91879" y="1879520"/>
            <a:ext cx="144017" cy="2382202"/>
            <a:chOff x="3491879" y="1879520"/>
            <a:chExt cx="144017" cy="23822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560940" y="1879520"/>
              <a:ext cx="2946" cy="2382202"/>
            </a:xfrm>
            <a:prstGeom prst="line">
              <a:avLst/>
            </a:prstGeom>
            <a:ln>
              <a:headEnd type="diamond" w="lg" len="lg"/>
              <a:tailEnd type="diamond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ultiply 12"/>
            <p:cNvSpPr/>
            <p:nvPr/>
          </p:nvSpPr>
          <p:spPr>
            <a:xfrm>
              <a:off x="3491879" y="3189437"/>
              <a:ext cx="144017" cy="167556"/>
            </a:xfrm>
            <a:prstGeom prst="mathMultiply">
              <a:avLst>
                <a:gd name="adj1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875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C3.4 Mass change and uncertainty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79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300" b="1" dirty="0" smtClean="0"/>
              <a:t>SAFETY: </a:t>
            </a:r>
            <a:r>
              <a:rPr lang="en-GB" sz="3300" b="1" dirty="0"/>
              <a:t>do </a:t>
            </a:r>
            <a:r>
              <a:rPr lang="en-GB" sz="3300" b="1" u="sng" dirty="0"/>
              <a:t>not </a:t>
            </a:r>
            <a:r>
              <a:rPr lang="en-GB" sz="3300" b="1" dirty="0"/>
              <a:t>stare at burning </a:t>
            </a:r>
            <a:r>
              <a:rPr lang="en-GB" sz="3300" b="1" dirty="0" smtClean="0"/>
              <a:t>magnesium, wear goggles</a:t>
            </a:r>
          </a:p>
          <a:p>
            <a:endParaRPr lang="en-GB" b="1" dirty="0" smtClean="0"/>
          </a:p>
          <a:p>
            <a:r>
              <a:rPr lang="en-GB" sz="3600" b="1" dirty="0" smtClean="0"/>
              <a:t>Record</a:t>
            </a:r>
            <a:r>
              <a:rPr lang="en-GB" sz="3600" dirty="0" smtClean="0"/>
              <a:t> </a:t>
            </a:r>
            <a:r>
              <a:rPr lang="en-GB" sz="3600" dirty="0"/>
              <a:t>the mass of the </a:t>
            </a:r>
            <a:r>
              <a:rPr lang="en-GB" sz="3600" dirty="0" smtClean="0"/>
              <a:t>magnesium ribbon on p8</a:t>
            </a:r>
          </a:p>
          <a:p>
            <a:r>
              <a:rPr lang="en-GB" sz="3600" dirty="0" smtClean="0"/>
              <a:t>Zero the balance with the tin lid on, remove the lid to the heat proof mat.</a:t>
            </a:r>
          </a:p>
          <a:p>
            <a:r>
              <a:rPr lang="en-GB" sz="3600" dirty="0" smtClean="0"/>
              <a:t>Light </a:t>
            </a:r>
            <a:r>
              <a:rPr lang="en-GB" sz="3600" dirty="0"/>
              <a:t>magnesium ribbon </a:t>
            </a:r>
            <a:r>
              <a:rPr lang="en-GB" sz="3600" dirty="0" smtClean="0"/>
              <a:t>over a Bunsen burner</a:t>
            </a:r>
            <a:r>
              <a:rPr lang="en-GB" sz="3600" dirty="0"/>
              <a:t> </a:t>
            </a:r>
            <a:r>
              <a:rPr lang="en-GB" sz="3600" dirty="0" smtClean="0"/>
              <a:t>holding the burning magnesium over a tin lid so that any ash falls in. </a:t>
            </a:r>
          </a:p>
          <a:p>
            <a:r>
              <a:rPr lang="en-GB" sz="3600" dirty="0" smtClean="0"/>
              <a:t>When the magnesium stops burning, put any ash in the lid.</a:t>
            </a:r>
          </a:p>
          <a:p>
            <a:r>
              <a:rPr lang="en-GB" sz="3600" b="1" dirty="0" smtClean="0"/>
              <a:t>Record</a:t>
            </a:r>
            <a:r>
              <a:rPr lang="en-GB" sz="3600" dirty="0" smtClean="0"/>
              <a:t> </a:t>
            </a:r>
            <a:r>
              <a:rPr lang="en-GB" sz="3600" dirty="0"/>
              <a:t>the mass of the </a:t>
            </a:r>
            <a:r>
              <a:rPr lang="en-GB" sz="3600" dirty="0" smtClean="0"/>
              <a:t>ash on p8.</a:t>
            </a:r>
          </a:p>
          <a:p>
            <a:r>
              <a:rPr lang="en-GB" sz="3600" b="1" dirty="0" smtClean="0"/>
              <a:t>Calculate</a:t>
            </a:r>
            <a:r>
              <a:rPr lang="en-GB" sz="3600" dirty="0" smtClean="0"/>
              <a:t> the change in mass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000" b="1" dirty="0">
                <a:solidFill>
                  <a:prstClr val="black"/>
                </a:solidFill>
              </a:rPr>
              <a:t>SAFETY: </a:t>
            </a:r>
            <a:r>
              <a:rPr lang="en-GB" sz="3000" b="1" dirty="0" smtClean="0">
                <a:solidFill>
                  <a:prstClr val="black"/>
                </a:solidFill>
              </a:rPr>
              <a:t>wear </a:t>
            </a:r>
            <a:r>
              <a:rPr lang="en-GB" sz="3000" b="1" dirty="0">
                <a:solidFill>
                  <a:prstClr val="black"/>
                </a:solidFill>
              </a:rPr>
              <a:t>goggles</a:t>
            </a:r>
          </a:p>
          <a:p>
            <a:r>
              <a:rPr lang="en-GB" dirty="0" smtClean="0"/>
              <a:t>Put 50ml of HCl </a:t>
            </a:r>
            <a:r>
              <a:rPr lang="en-GB" dirty="0"/>
              <a:t>acid </a:t>
            </a:r>
            <a:r>
              <a:rPr lang="en-GB" dirty="0" smtClean="0"/>
              <a:t>into </a:t>
            </a:r>
            <a:r>
              <a:rPr lang="en-GB" dirty="0"/>
              <a:t>a conical flask </a:t>
            </a:r>
            <a:endParaRPr lang="en-GB" dirty="0" smtClean="0"/>
          </a:p>
          <a:p>
            <a:r>
              <a:rPr lang="en-GB" dirty="0" smtClean="0"/>
              <a:t>Add 3 marble chips (calcium carbonate) and quickly place the cotton wool in the neck of the flask.</a:t>
            </a:r>
          </a:p>
          <a:p>
            <a:r>
              <a:rPr lang="en-GB" b="1" dirty="0" smtClean="0"/>
              <a:t>Record</a:t>
            </a:r>
            <a:r>
              <a:rPr lang="en-GB" dirty="0" smtClean="0"/>
              <a:t> </a:t>
            </a:r>
            <a:r>
              <a:rPr lang="en-GB" dirty="0"/>
              <a:t>the mass of the </a:t>
            </a:r>
            <a:r>
              <a:rPr lang="en-GB" dirty="0" smtClean="0"/>
              <a:t>flask</a:t>
            </a:r>
          </a:p>
          <a:p>
            <a:r>
              <a:rPr lang="en-GB" b="1" dirty="0" smtClean="0"/>
              <a:t>Record</a:t>
            </a:r>
            <a:r>
              <a:rPr lang="en-GB" dirty="0" smtClean="0"/>
              <a:t> the mass after </a:t>
            </a:r>
            <a:r>
              <a:rPr lang="en-GB" dirty="0"/>
              <a:t>two minutes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Calculate</a:t>
            </a:r>
            <a:r>
              <a:rPr lang="en-GB" dirty="0" smtClean="0"/>
              <a:t> the change in mass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1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000" b="1" dirty="0">
                <a:solidFill>
                  <a:prstClr val="black"/>
                </a:solidFill>
              </a:rPr>
              <a:t>SAFETY: wear goggles</a:t>
            </a:r>
          </a:p>
          <a:p>
            <a:r>
              <a:rPr lang="en-GB" b="1" dirty="0" smtClean="0"/>
              <a:t>Record</a:t>
            </a:r>
            <a:r>
              <a:rPr lang="en-GB" dirty="0" smtClean="0"/>
              <a:t> the mass of a beaker with the screwed up paper in.</a:t>
            </a:r>
          </a:p>
          <a:p>
            <a:r>
              <a:rPr lang="en-GB" dirty="0" smtClean="0"/>
              <a:t>Light the paper and wait for it to go out</a:t>
            </a:r>
          </a:p>
          <a:p>
            <a:r>
              <a:rPr lang="en-GB" b="1" dirty="0" smtClean="0"/>
              <a:t>Record</a:t>
            </a:r>
            <a:r>
              <a:rPr lang="en-GB" dirty="0" smtClean="0"/>
              <a:t> the mass of the beaker again</a:t>
            </a:r>
          </a:p>
          <a:p>
            <a:r>
              <a:rPr lang="en-GB" b="1" dirty="0" smtClean="0"/>
              <a:t>Calculate</a:t>
            </a:r>
            <a:r>
              <a:rPr lang="en-GB" dirty="0" smtClean="0"/>
              <a:t> the change in mass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000" b="1" dirty="0">
                <a:solidFill>
                  <a:prstClr val="black"/>
                </a:solidFill>
              </a:rPr>
              <a:t>SAFETY: wear goggles</a:t>
            </a:r>
          </a:p>
          <a:p>
            <a:r>
              <a:rPr lang="en-GB" dirty="0" smtClean="0"/>
              <a:t>Balance a ruler with iron </a:t>
            </a:r>
            <a:r>
              <a:rPr lang="en-GB" dirty="0"/>
              <a:t>wool </a:t>
            </a:r>
            <a:r>
              <a:rPr lang="en-GB" dirty="0" smtClean="0"/>
              <a:t>at one end and blue tack on the other.</a:t>
            </a:r>
          </a:p>
          <a:p>
            <a:r>
              <a:rPr lang="en-GB" dirty="0" smtClean="0"/>
              <a:t>Heat </a:t>
            </a:r>
            <a:r>
              <a:rPr lang="en-GB" dirty="0"/>
              <a:t>the iron wool </a:t>
            </a:r>
            <a:r>
              <a:rPr lang="en-GB" dirty="0" smtClean="0"/>
              <a:t>strongly</a:t>
            </a:r>
          </a:p>
          <a:p>
            <a:r>
              <a:rPr lang="en-GB" b="1" dirty="0" smtClean="0"/>
              <a:t>Record </a:t>
            </a:r>
            <a:r>
              <a:rPr lang="en-GB" dirty="0" smtClean="0"/>
              <a:t>your observation on p8 of the booklet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1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about…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4400" dirty="0" smtClean="0">
                <a:solidFill>
                  <a:prstClr val="black"/>
                </a:solidFill>
                <a:ea typeface="+mj-ea"/>
                <a:cs typeface="+mj-cs"/>
              </a:rPr>
              <a:t>	The Conservation </a:t>
            </a:r>
            <a:r>
              <a:rPr lang="en-GB" sz="4400" dirty="0">
                <a:solidFill>
                  <a:prstClr val="black"/>
                </a:solidFill>
                <a:ea typeface="+mj-ea"/>
                <a:cs typeface="+mj-cs"/>
              </a:rPr>
              <a:t>of Mass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05064"/>
            <a:ext cx="8229600" cy="2273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500" dirty="0" smtClean="0"/>
              <a:t>In all of these demonstrations, </a:t>
            </a:r>
            <a:r>
              <a:rPr lang="en-GB" sz="3500" b="1" dirty="0" smtClean="0"/>
              <a:t>the mass changes.</a:t>
            </a:r>
          </a:p>
          <a:p>
            <a:r>
              <a:rPr lang="en-GB" sz="3500" b="1" dirty="0" smtClean="0"/>
              <a:t>Discuss</a:t>
            </a:r>
            <a:r>
              <a:rPr lang="en-GB" sz="3500" dirty="0" smtClean="0"/>
              <a:t> with other students how the conservation of mass can still be correct.</a:t>
            </a:r>
            <a:r>
              <a:rPr lang="en-GB" sz="4400" dirty="0" smtClean="0">
                <a:solidFill>
                  <a:prstClr val="black"/>
                </a:solidFill>
                <a:ea typeface="+mj-ea"/>
                <a:cs typeface="+mj-cs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71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can the mass change and the conservation of mass still be true?</a:t>
            </a:r>
          </a:p>
          <a:p>
            <a:endParaRPr lang="en-GB" dirty="0"/>
          </a:p>
          <a:p>
            <a:r>
              <a:rPr lang="en-GB" b="1" dirty="0" smtClean="0"/>
              <a:t>Gases can be lost to the air </a:t>
            </a:r>
            <a:r>
              <a:rPr lang="en-GB" dirty="0" smtClean="0"/>
              <a:t>and so their atoms are no longer measured on the balance – in this case </a:t>
            </a:r>
            <a:r>
              <a:rPr lang="en-GB" u="sng" dirty="0" smtClean="0"/>
              <a:t>the mass decreases</a:t>
            </a:r>
          </a:p>
          <a:p>
            <a:r>
              <a:rPr lang="en-GB" b="1" dirty="0"/>
              <a:t>Gases </a:t>
            </a:r>
            <a:r>
              <a:rPr lang="en-GB" b="1" dirty="0" smtClean="0"/>
              <a:t>from the </a:t>
            </a:r>
            <a:r>
              <a:rPr lang="en-GB" b="1" dirty="0"/>
              <a:t>air </a:t>
            </a:r>
            <a:r>
              <a:rPr lang="en-GB" b="1" dirty="0" smtClean="0"/>
              <a:t>can add to the substances </a:t>
            </a:r>
            <a:r>
              <a:rPr lang="en-GB" dirty="0" smtClean="0"/>
              <a:t>and </a:t>
            </a:r>
            <a:r>
              <a:rPr lang="en-GB" dirty="0"/>
              <a:t>so their atoms are </a:t>
            </a:r>
            <a:r>
              <a:rPr lang="en-GB" dirty="0" smtClean="0"/>
              <a:t>now measured </a:t>
            </a:r>
            <a:r>
              <a:rPr lang="en-GB" dirty="0"/>
              <a:t>on the balance – in this case </a:t>
            </a:r>
            <a:r>
              <a:rPr lang="en-GB" u="sng" dirty="0"/>
              <a:t>the mass </a:t>
            </a:r>
            <a:r>
              <a:rPr lang="en-GB" u="sng" dirty="0" smtClean="0"/>
              <a:t>increases</a:t>
            </a:r>
            <a:endParaRPr lang="en-GB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52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69"/>
            <a:ext cx="8229600" cy="1143000"/>
          </a:xfrm>
        </p:spPr>
        <p:txBody>
          <a:bodyPr/>
          <a:lstStyle/>
          <a:p>
            <a:r>
              <a:rPr lang="en-GB" dirty="0" smtClean="0"/>
              <a:t>PRACTICAL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59" y="1312168"/>
            <a:ext cx="8229600" cy="1684784"/>
          </a:xfrm>
        </p:spPr>
        <p:txBody>
          <a:bodyPr/>
          <a:lstStyle/>
          <a:p>
            <a:r>
              <a:rPr lang="en-GB" dirty="0" smtClean="0"/>
              <a:t>When you mix sodium </a:t>
            </a:r>
            <a:r>
              <a:rPr lang="en-GB" dirty="0"/>
              <a:t>thiosulfate </a:t>
            </a:r>
            <a:r>
              <a:rPr lang="en-GB" dirty="0" smtClean="0"/>
              <a:t>with hydrochloric acid, the mixture becomes cloudy.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08920"/>
            <a:ext cx="4572000" cy="34290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797152"/>
            <a:ext cx="8229600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If you wanted to time how long it took to go cloudy, when would you decide to stop the stopwatch?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1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 -0.186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Let’s imagine there are three groups:</a:t>
            </a:r>
          </a:p>
          <a:p>
            <a:r>
              <a:rPr lang="en-GB" dirty="0" smtClean="0"/>
              <a:t>Group 1 press stop when they think it is cloudy enough.</a:t>
            </a:r>
          </a:p>
          <a:p>
            <a:r>
              <a:rPr lang="en-GB" dirty="0" smtClean="0"/>
              <a:t>Group 2 put a cross under the flask and press stop when they can’t see the cross.</a:t>
            </a:r>
          </a:p>
          <a:p>
            <a:r>
              <a:rPr lang="en-GB" dirty="0" smtClean="0"/>
              <a:t>Group 3 use a lamp and a light sensor, they press stop when the light level falls below a particular value.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7865" y="4365104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solidFill>
                  <a:prstClr val="black"/>
                </a:solidFill>
              </a:rPr>
              <a:t>You will be group 2. We will compare your results to the other groups.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664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Office Theme</vt:lpstr>
      <vt:lpstr>Mass Changes and Uncertainty</vt:lpstr>
      <vt:lpstr>Demonstration 1</vt:lpstr>
      <vt:lpstr>Demonstration 2</vt:lpstr>
      <vt:lpstr>Demonstration 3</vt:lpstr>
      <vt:lpstr>Demonstration 4</vt:lpstr>
      <vt:lpstr>BUT…</vt:lpstr>
      <vt:lpstr>So…</vt:lpstr>
      <vt:lpstr>PRACTICAL</vt:lpstr>
      <vt:lpstr>PRACTICAL</vt:lpstr>
      <vt:lpstr>PowerPoint Presentation</vt:lpstr>
      <vt:lpstr>Uncertainty</vt:lpstr>
      <vt:lpstr>How can we represent uncertainty?</vt:lpstr>
      <vt:lpstr>For Group 1</vt:lpstr>
      <vt:lpstr>Do this for the other groups results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22</cp:revision>
  <dcterms:created xsi:type="dcterms:W3CDTF">2012-06-25T12:59:51Z</dcterms:created>
  <dcterms:modified xsi:type="dcterms:W3CDTF">2017-01-09T13:03:29Z</dcterms:modified>
</cp:coreProperties>
</file>