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A52F1-5E5D-432D-8BBF-B2B4F479150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2062E-BDCA-408D-B536-7F6D59BB9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7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2062E-BDCA-408D-B536-7F6D59BB9D4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07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Yes, of course it is!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2062E-BDCA-408D-B536-7F6D59BB9D4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en-GB" dirty="0" smtClean="0"/>
              <a:t>Balancing Equations</a:t>
            </a:r>
            <a:br>
              <a:rPr lang="en-GB" dirty="0" smtClean="0"/>
            </a:br>
            <a:r>
              <a:rPr lang="en-GB" sz="3600" dirty="0" smtClean="0"/>
              <a:t>and </a:t>
            </a:r>
            <a:br>
              <a:rPr lang="en-GB" sz="3600" dirty="0" smtClean="0"/>
            </a:br>
            <a:r>
              <a:rPr lang="en-GB" sz="3600" dirty="0" smtClean="0"/>
              <a:t>Conservation of Mass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C3.3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these equations balanced?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CaO</a:t>
            </a:r>
            <a:r>
              <a:rPr lang="en-GB" dirty="0" smtClean="0"/>
              <a:t> + CO</a:t>
            </a:r>
            <a:r>
              <a:rPr lang="en-GB" baseline="-25000" dirty="0" smtClean="0"/>
              <a:t>2</a:t>
            </a:r>
            <a:r>
              <a:rPr lang="en-GB" dirty="0" smtClean="0"/>
              <a:t> → CaCO</a:t>
            </a:r>
            <a:r>
              <a:rPr lang="en-GB" baseline="-25000" dirty="0" smtClean="0"/>
              <a:t>3</a:t>
            </a:r>
            <a:r>
              <a:rPr lang="en-GB" dirty="0" smtClean="0"/>
              <a:t> 		</a:t>
            </a:r>
            <a:r>
              <a:rPr lang="en-GB" dirty="0" smtClean="0">
                <a:solidFill>
                  <a:srgbClr val="FF0000"/>
                </a:solidFill>
              </a:rPr>
              <a:t>Yes</a:t>
            </a:r>
            <a:endParaRPr lang="en-GB" baseline="-25000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CuCl</a:t>
            </a:r>
            <a:r>
              <a:rPr lang="en-GB" baseline="-25000" dirty="0" smtClean="0"/>
              <a:t>2</a:t>
            </a:r>
            <a:r>
              <a:rPr lang="en-GB" dirty="0" smtClean="0"/>
              <a:t> + Na → </a:t>
            </a:r>
            <a:r>
              <a:rPr lang="en-GB" dirty="0" err="1" smtClean="0"/>
              <a:t>NaCl</a:t>
            </a:r>
            <a:r>
              <a:rPr lang="en-GB" dirty="0" smtClean="0"/>
              <a:t> + Cu		</a:t>
            </a:r>
            <a:r>
              <a:rPr lang="en-GB" dirty="0" smtClean="0">
                <a:solidFill>
                  <a:srgbClr val="FF0000"/>
                </a:solidFill>
              </a:rPr>
              <a:t>No</a:t>
            </a:r>
          </a:p>
          <a:p>
            <a:endParaRPr lang="en-GB" dirty="0" smtClean="0"/>
          </a:p>
          <a:p>
            <a:r>
              <a:rPr lang="en-GB" dirty="0" smtClean="0"/>
              <a:t>CH</a:t>
            </a:r>
            <a:r>
              <a:rPr lang="en-GB" baseline="-25000" dirty="0" smtClean="0"/>
              <a:t>4</a:t>
            </a:r>
            <a:r>
              <a:rPr lang="en-GB" dirty="0" smtClean="0"/>
              <a:t> + 2O</a:t>
            </a:r>
            <a:r>
              <a:rPr lang="en-GB" baseline="-25000" dirty="0" smtClean="0"/>
              <a:t>2</a:t>
            </a:r>
            <a:r>
              <a:rPr lang="en-GB" dirty="0" smtClean="0"/>
              <a:t> → </a:t>
            </a:r>
            <a:r>
              <a:rPr lang="en-GB" dirty="0"/>
              <a:t>CO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 smtClean="0"/>
              <a:t>+ 2H</a:t>
            </a:r>
            <a:r>
              <a:rPr lang="en-GB" baseline="-25000" dirty="0" smtClean="0"/>
              <a:t>2</a:t>
            </a:r>
            <a:r>
              <a:rPr lang="en-GB" dirty="0" smtClean="0"/>
              <a:t>O		</a:t>
            </a:r>
            <a:r>
              <a:rPr lang="en-GB" dirty="0" smtClean="0">
                <a:solidFill>
                  <a:srgbClr val="FF0000"/>
                </a:solidFill>
              </a:rPr>
              <a:t>Yes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If you haven’t answered this correctly –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collect a level 2 sheet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796136" y="1450168"/>
            <a:ext cx="9464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796136" y="2581066"/>
            <a:ext cx="9464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796136" y="3705542"/>
            <a:ext cx="9464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20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Balancing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CuCl</a:t>
            </a:r>
            <a:r>
              <a:rPr lang="en-GB" baseline="-25000" dirty="0"/>
              <a:t>2</a:t>
            </a:r>
            <a:r>
              <a:rPr lang="en-GB" dirty="0"/>
              <a:t> + Na → </a:t>
            </a:r>
            <a:r>
              <a:rPr lang="en-GB" dirty="0" err="1"/>
              <a:t>NaCl</a:t>
            </a:r>
            <a:r>
              <a:rPr lang="en-GB" dirty="0"/>
              <a:t> + </a:t>
            </a:r>
            <a:r>
              <a:rPr lang="en-GB" dirty="0" smtClean="0"/>
              <a:t>Cu</a:t>
            </a:r>
          </a:p>
          <a:p>
            <a:endParaRPr lang="en-GB" dirty="0"/>
          </a:p>
          <a:p>
            <a:r>
              <a:rPr lang="en-GB" dirty="0" smtClean="0"/>
              <a:t>Balance this equation by only adding big numbers in front of the formulae </a:t>
            </a:r>
          </a:p>
          <a:p>
            <a:pPr marL="0" indent="0">
              <a:buNone/>
            </a:pPr>
            <a:r>
              <a:rPr lang="en-GB" sz="2400" dirty="0" smtClean="0"/>
              <a:t>	Remember you can’t change the formulae themselves  - 	so no adding or changing the little numbers!</a:t>
            </a:r>
          </a:p>
          <a:p>
            <a:pPr marL="0" indent="0">
              <a:buNone/>
            </a:pPr>
            <a:r>
              <a:rPr lang="en-GB" dirty="0" smtClean="0"/>
              <a:t>If you couldn’t get this answer collect the level 3 sheet</a:t>
            </a:r>
          </a:p>
          <a:p>
            <a:pPr marL="0" indent="0">
              <a:buNone/>
            </a:pPr>
            <a:r>
              <a:rPr lang="en-GB" dirty="0" smtClean="0"/>
              <a:t>If you did, collect the level 4 sheet.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</a:rPr>
              <a:t>CuCl</a:t>
            </a:r>
            <a:r>
              <a:rPr lang="en-GB" sz="3200" baseline="-25000" dirty="0">
                <a:solidFill>
                  <a:prstClr val="black"/>
                </a:solidFill>
              </a:rPr>
              <a:t>2</a:t>
            </a:r>
            <a:r>
              <a:rPr lang="en-GB" sz="3200" dirty="0">
                <a:solidFill>
                  <a:prstClr val="black"/>
                </a:solidFill>
              </a:rPr>
              <a:t> + </a:t>
            </a:r>
            <a:r>
              <a:rPr lang="en-GB" sz="3200" dirty="0" smtClean="0">
                <a:solidFill>
                  <a:srgbClr val="FF0000"/>
                </a:solidFill>
              </a:rPr>
              <a:t>2</a:t>
            </a:r>
            <a:r>
              <a:rPr lang="en-GB" sz="3200" dirty="0" smtClean="0">
                <a:solidFill>
                  <a:prstClr val="black"/>
                </a:solidFill>
              </a:rPr>
              <a:t>Na </a:t>
            </a:r>
            <a:r>
              <a:rPr lang="en-GB" sz="3200" dirty="0">
                <a:solidFill>
                  <a:prstClr val="black"/>
                </a:solidFill>
              </a:rPr>
              <a:t>→ </a:t>
            </a:r>
            <a:r>
              <a:rPr lang="en-GB" sz="3200" dirty="0" smtClean="0">
                <a:solidFill>
                  <a:srgbClr val="FF0000"/>
                </a:solidFill>
              </a:rPr>
              <a:t>2</a:t>
            </a:r>
            <a:r>
              <a:rPr lang="en-GB" sz="3200" dirty="0" smtClean="0">
                <a:solidFill>
                  <a:prstClr val="black"/>
                </a:solidFill>
              </a:rPr>
              <a:t>NaCl </a:t>
            </a:r>
            <a:r>
              <a:rPr lang="en-GB" sz="3200" dirty="0">
                <a:solidFill>
                  <a:prstClr val="black"/>
                </a:solidFill>
              </a:rPr>
              <a:t>+ Cu</a:t>
            </a:r>
          </a:p>
        </p:txBody>
      </p:sp>
    </p:spTree>
    <p:extLst>
      <p:ext uri="{BB962C8B-B14F-4D97-AF65-F5344CB8AC3E}">
        <p14:creationId xmlns:p14="http://schemas.microsoft.com/office/powerpoint/2010/main" val="368432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the numbers in a balanced equation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/>
              <a:t>2H</a:t>
            </a:r>
            <a:r>
              <a:rPr lang="en-GB" sz="3600" b="1" baseline="-25000" dirty="0" smtClean="0"/>
              <a:t>2</a:t>
            </a:r>
            <a:r>
              <a:rPr lang="en-GB" sz="3600" b="1" dirty="0" smtClean="0"/>
              <a:t> </a:t>
            </a:r>
            <a:r>
              <a:rPr lang="en-GB" sz="3600" b="1" dirty="0"/>
              <a:t>+ </a:t>
            </a:r>
            <a:r>
              <a:rPr lang="en-GB" sz="3600" b="1" dirty="0" smtClean="0"/>
              <a:t>O</a:t>
            </a:r>
            <a:r>
              <a:rPr lang="en-GB" sz="3600" b="1" baseline="-25000" dirty="0" smtClean="0"/>
              <a:t>2</a:t>
            </a:r>
            <a:r>
              <a:rPr lang="en-GB" sz="3600" b="1" dirty="0" smtClean="0"/>
              <a:t> </a:t>
            </a:r>
            <a:r>
              <a:rPr lang="en-GB" sz="3600" b="1" dirty="0"/>
              <a:t>→ </a:t>
            </a:r>
            <a:r>
              <a:rPr lang="en-GB" sz="3600" b="1" dirty="0" smtClean="0"/>
              <a:t>2H</a:t>
            </a:r>
            <a:r>
              <a:rPr lang="en-GB" sz="3600" b="1" baseline="-25000" dirty="0" smtClean="0"/>
              <a:t>2</a:t>
            </a:r>
            <a:r>
              <a:rPr lang="en-GB" sz="3600" b="1" dirty="0" smtClean="0"/>
              <a:t>O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 What do the little numbers mean?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 The number of atoms of that element in one molecule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What do the large numbers mean?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 The number of molecules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8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the numbers in a balanced equation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/>
              <a:t>2H</a:t>
            </a:r>
            <a:r>
              <a:rPr lang="en-GB" sz="3600" b="1" baseline="-25000" dirty="0" smtClean="0"/>
              <a:t>2</a:t>
            </a:r>
            <a:r>
              <a:rPr lang="en-GB" sz="3600" b="1" dirty="0" smtClean="0"/>
              <a:t> </a:t>
            </a:r>
            <a:r>
              <a:rPr lang="en-GB" sz="3600" b="1" dirty="0"/>
              <a:t>+ </a:t>
            </a:r>
            <a:r>
              <a:rPr lang="en-GB" sz="3600" b="1" dirty="0" smtClean="0"/>
              <a:t>O</a:t>
            </a:r>
            <a:r>
              <a:rPr lang="en-GB" sz="3600" b="1" baseline="-25000" dirty="0" smtClean="0"/>
              <a:t>2</a:t>
            </a:r>
            <a:r>
              <a:rPr lang="en-GB" sz="3600" b="1" dirty="0" smtClean="0"/>
              <a:t> </a:t>
            </a:r>
            <a:r>
              <a:rPr lang="en-GB" sz="3600" b="1" dirty="0"/>
              <a:t>→ </a:t>
            </a:r>
            <a:r>
              <a:rPr lang="en-GB" sz="3600" b="1" dirty="0" smtClean="0"/>
              <a:t>2H</a:t>
            </a:r>
            <a:r>
              <a:rPr lang="en-GB" sz="3600" b="1" baseline="-25000" dirty="0" smtClean="0"/>
              <a:t>2</a:t>
            </a:r>
            <a:r>
              <a:rPr lang="en-GB" sz="3600" b="1" dirty="0" smtClean="0"/>
              <a:t>O</a:t>
            </a:r>
          </a:p>
          <a:p>
            <a:pPr marL="0" indent="0">
              <a:buNone/>
            </a:pPr>
            <a:r>
              <a:rPr lang="en-GB" dirty="0" smtClean="0"/>
              <a:t>Lets draw the atoms involved:</a:t>
            </a:r>
          </a:p>
          <a:p>
            <a:r>
              <a:rPr lang="en-GB" sz="2800" b="1" dirty="0" smtClean="0"/>
              <a:t>2H</a:t>
            </a:r>
            <a:r>
              <a:rPr lang="en-GB" sz="2800" b="1" baseline="-25000" dirty="0" smtClean="0"/>
              <a:t>2</a:t>
            </a:r>
            <a:endParaRPr lang="en-GB" sz="2800" b="1" dirty="0" smtClean="0"/>
          </a:p>
          <a:p>
            <a:endParaRPr lang="en-GB" sz="2800" b="1" dirty="0" smtClean="0"/>
          </a:p>
          <a:p>
            <a:r>
              <a:rPr lang="en-GB" sz="2800" b="1" dirty="0" smtClean="0"/>
              <a:t>O</a:t>
            </a:r>
            <a:r>
              <a:rPr lang="en-GB" sz="2800" b="1" baseline="-25000" dirty="0" smtClean="0"/>
              <a:t>2</a:t>
            </a:r>
            <a:endParaRPr lang="en-GB" sz="2800" b="1" dirty="0" smtClean="0"/>
          </a:p>
          <a:p>
            <a:endParaRPr lang="en-GB" sz="2800" b="1" dirty="0" smtClean="0"/>
          </a:p>
          <a:p>
            <a:r>
              <a:rPr lang="en-GB" sz="2800" b="1" dirty="0" smtClean="0"/>
              <a:t>2H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O</a:t>
            </a:r>
            <a:endParaRPr lang="en-GB" sz="2800" b="1" dirty="0"/>
          </a:p>
          <a:p>
            <a:endParaRPr lang="en-GB" sz="2800" b="1" dirty="0"/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465164" y="3122966"/>
            <a:ext cx="1008112" cy="504056"/>
            <a:chOff x="3059832" y="3140968"/>
            <a:chExt cx="1008112" cy="504056"/>
          </a:xfrm>
        </p:grpSpPr>
        <p:sp>
          <p:nvSpPr>
            <p:cNvPr id="4" name="Oval 3"/>
            <p:cNvSpPr/>
            <p:nvPr/>
          </p:nvSpPr>
          <p:spPr>
            <a:xfrm>
              <a:off x="3059832" y="3140968"/>
              <a:ext cx="504056" cy="5040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H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563888" y="3140968"/>
              <a:ext cx="504056" cy="5040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H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93060" y="3140968"/>
            <a:ext cx="1008112" cy="504056"/>
            <a:chOff x="5293060" y="3140968"/>
            <a:chExt cx="1008112" cy="504056"/>
          </a:xfrm>
        </p:grpSpPr>
        <p:sp>
          <p:nvSpPr>
            <p:cNvPr id="6" name="Oval 5"/>
            <p:cNvSpPr/>
            <p:nvPr/>
          </p:nvSpPr>
          <p:spPr>
            <a:xfrm>
              <a:off x="5797116" y="3140968"/>
              <a:ext cx="504056" cy="5040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H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293060" y="3140968"/>
              <a:ext cx="504056" cy="5040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H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6289347" y="5085184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396559" y="5085184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68688" y="5085184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12976" y="5085184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67944" y="3861048"/>
            <a:ext cx="720080" cy="756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3" name="Oval 12"/>
          <p:cNvSpPr/>
          <p:nvPr/>
        </p:nvSpPr>
        <p:spPr>
          <a:xfrm>
            <a:off x="4788024" y="3861048"/>
            <a:ext cx="720080" cy="756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4" name="Oval 13"/>
          <p:cNvSpPr/>
          <p:nvPr/>
        </p:nvSpPr>
        <p:spPr>
          <a:xfrm>
            <a:off x="3332820" y="5426519"/>
            <a:ext cx="720080" cy="756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" name="Oval 14"/>
          <p:cNvSpPr/>
          <p:nvPr/>
        </p:nvSpPr>
        <p:spPr>
          <a:xfrm>
            <a:off x="5734941" y="5393652"/>
            <a:ext cx="720080" cy="756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O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403648" y="3473237"/>
            <a:ext cx="1962793" cy="1256769"/>
            <a:chOff x="1403648" y="3473237"/>
            <a:chExt cx="1962793" cy="1256769"/>
          </a:xfrm>
        </p:grpSpPr>
        <p:sp>
          <p:nvSpPr>
            <p:cNvPr id="16" name="TextBox 15"/>
            <p:cNvSpPr txBox="1"/>
            <p:nvPr/>
          </p:nvSpPr>
          <p:spPr>
            <a:xfrm>
              <a:off x="1638249" y="3529677"/>
              <a:ext cx="1728192" cy="120032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This is the number of hydrogen atoms in one molecule</a:t>
              </a:r>
              <a:endParaRPr lang="en-GB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 flipV="1">
              <a:off x="1403648" y="3473237"/>
              <a:ext cx="234602" cy="387811"/>
            </a:xfrm>
            <a:prstGeom prst="straightConnector1">
              <a:avLst/>
            </a:prstGeom>
            <a:ln w="22225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8315" y="3392996"/>
            <a:ext cx="1962793" cy="1256769"/>
            <a:chOff x="1403648" y="3473237"/>
            <a:chExt cx="1962793" cy="1256769"/>
          </a:xfrm>
        </p:grpSpPr>
        <p:sp>
          <p:nvSpPr>
            <p:cNvPr id="22" name="TextBox 21"/>
            <p:cNvSpPr txBox="1"/>
            <p:nvPr/>
          </p:nvSpPr>
          <p:spPr>
            <a:xfrm>
              <a:off x="1638249" y="3529677"/>
              <a:ext cx="1728192" cy="120032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This is the number of hydrogen molecules</a:t>
              </a:r>
              <a:endParaRPr lang="en-GB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1403648" y="3473237"/>
              <a:ext cx="234602" cy="387811"/>
            </a:xfrm>
            <a:prstGeom prst="straightConnector1">
              <a:avLst/>
            </a:prstGeom>
            <a:ln w="22225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426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Conservation of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724" y="1628800"/>
            <a:ext cx="4968552" cy="89269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CH</a:t>
            </a:r>
            <a:r>
              <a:rPr lang="en-GB" b="1" baseline="-25000" dirty="0" smtClean="0"/>
              <a:t>4</a:t>
            </a:r>
            <a:r>
              <a:rPr lang="en-GB" b="1" dirty="0" smtClean="0"/>
              <a:t> </a:t>
            </a:r>
            <a:r>
              <a:rPr lang="en-GB" b="1" dirty="0"/>
              <a:t>+ 2O</a:t>
            </a:r>
            <a:r>
              <a:rPr lang="en-GB" b="1" baseline="-25000" dirty="0"/>
              <a:t>2</a:t>
            </a:r>
            <a:r>
              <a:rPr lang="en-GB" b="1" dirty="0"/>
              <a:t> → CO</a:t>
            </a:r>
            <a:r>
              <a:rPr lang="en-GB" b="1" baseline="-25000" dirty="0"/>
              <a:t>2</a:t>
            </a:r>
            <a:r>
              <a:rPr lang="en-GB" b="1" dirty="0"/>
              <a:t> + 2H</a:t>
            </a:r>
            <a:r>
              <a:rPr lang="en-GB" b="1" baseline="-25000" dirty="0"/>
              <a:t>2</a:t>
            </a:r>
            <a:r>
              <a:rPr lang="en-GB" b="1" dirty="0"/>
              <a:t>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2732658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Add up the Mr of each reactant (doubling the Mr of O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)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Add up the </a:t>
            </a:r>
            <a:r>
              <a:rPr lang="en-GB" sz="2000" dirty="0"/>
              <a:t>Mr of each reactant (doubling the Mr of </a:t>
            </a:r>
            <a:r>
              <a:rPr lang="en-GB" sz="2000" dirty="0" smtClean="0"/>
              <a:t>H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O)</a:t>
            </a:r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b="1" dirty="0" smtClean="0"/>
              <a:t>Is the Conservation of Mass still correct?</a:t>
            </a:r>
          </a:p>
          <a:p>
            <a:endParaRPr lang="en-GB" sz="2000" b="1" dirty="0" smtClean="0"/>
          </a:p>
          <a:p>
            <a:endParaRPr lang="en-GB" sz="2000" b="1" dirty="0"/>
          </a:p>
          <a:p>
            <a:endParaRPr lang="en-GB" sz="2000" b="1" dirty="0" smtClean="0"/>
          </a:p>
          <a:p>
            <a:r>
              <a:rPr lang="en-GB" sz="2000" b="1" dirty="0" smtClean="0"/>
              <a:t>Complete p7 of the Higher Tier booklet </a:t>
            </a:r>
          </a:p>
          <a:p>
            <a:r>
              <a:rPr lang="en-GB" sz="2000" b="1" dirty="0" smtClean="0"/>
              <a:t>(p5 of the Foundation Tier booklet)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8306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C3.3 Balancing Equations and Conservation of Mass 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29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241</Words>
  <Application>Microsoft Office PowerPoint</Application>
  <PresentationFormat>On-screen Show (4:3)</PresentationFormat>
  <Paragraphs>67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Balancing Equations and  Conservation of Mass</vt:lpstr>
      <vt:lpstr>Are these equations balanced?</vt:lpstr>
      <vt:lpstr>Balancing Equations</vt:lpstr>
      <vt:lpstr>What do the numbers in a balanced equation mean?</vt:lpstr>
      <vt:lpstr>What do the numbers in a balanced equation mean?</vt:lpstr>
      <vt:lpstr>Conservation of Mass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Ionic Structures</dc:title>
  <dc:creator>Sadler</dc:creator>
  <cp:lastModifiedBy>Ian Sadler</cp:lastModifiedBy>
  <cp:revision>9</cp:revision>
  <dcterms:created xsi:type="dcterms:W3CDTF">2012-06-25T12:59:51Z</dcterms:created>
  <dcterms:modified xsi:type="dcterms:W3CDTF">2017-01-09T13:01:56Z</dcterms:modified>
</cp:coreProperties>
</file>