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77" r:id="rId3"/>
    <p:sldId id="278" r:id="rId4"/>
    <p:sldId id="27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80" r:id="rId13"/>
    <p:sldId id="281" r:id="rId14"/>
    <p:sldId id="282" r:id="rId15"/>
    <p:sldId id="28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E810-24CB-4768-BDC4-8003073DD4EF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10F77-C319-4753-9B4E-69E52F958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146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Images checked for license – non- commercial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0F77-C319-4753-9B4E-69E52F958B4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561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4:43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0F77-C319-4753-9B4E-69E52F958B4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82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23F9-64AC-4C2B-A949-2AA5872B7FFD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23F9-64AC-4C2B-A949-2AA5872B7FFD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B0B95-D22F-4D5F-9E84-943062C4B4E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martyrs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Counting Atoms</a:t>
            </a:r>
          </a:p>
        </p:txBody>
      </p:sp>
    </p:spTree>
    <p:extLst>
      <p:ext uri="{BB962C8B-B14F-4D97-AF65-F5344CB8AC3E}">
        <p14:creationId xmlns:p14="http://schemas.microsoft.com/office/powerpoint/2010/main" val="221508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Calculating mass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altLang="en-US"/>
              <a:t>Calculate the mass of:</a:t>
            </a:r>
          </a:p>
          <a:p>
            <a:pPr marL="609600" indent="-609600"/>
            <a:endParaRPr lang="en-GB" altLang="en-US"/>
          </a:p>
          <a:p>
            <a:pPr marL="609600" indent="-609600">
              <a:buFontTx/>
              <a:buAutoNum type="arabicPeriod"/>
            </a:pPr>
            <a:r>
              <a:rPr lang="en-GB" altLang="en-US"/>
              <a:t>1 mole of NH</a:t>
            </a:r>
            <a:r>
              <a:rPr lang="en-GB" altLang="en-US" baseline="-25000"/>
              <a:t>3</a:t>
            </a:r>
          </a:p>
          <a:p>
            <a:pPr marL="609600" indent="-609600">
              <a:buFontTx/>
              <a:buAutoNum type="arabicPeriod"/>
            </a:pPr>
            <a:endParaRPr lang="en-GB" altLang="en-US" baseline="-25000"/>
          </a:p>
          <a:p>
            <a:pPr marL="609600" indent="-609600">
              <a:buFontTx/>
              <a:buAutoNum type="arabicPeriod"/>
            </a:pPr>
            <a:r>
              <a:rPr lang="en-GB" altLang="en-US"/>
              <a:t>1 mole of CO</a:t>
            </a:r>
          </a:p>
          <a:p>
            <a:pPr marL="609600" indent="-609600">
              <a:buFontTx/>
              <a:buAutoNum type="arabicPeriod"/>
            </a:pPr>
            <a:endParaRPr lang="en-GB" altLang="en-US"/>
          </a:p>
          <a:p>
            <a:pPr marL="609600" indent="-609600">
              <a:buFontTx/>
              <a:buAutoNum type="arabicPeriod"/>
            </a:pPr>
            <a:r>
              <a:rPr lang="en-GB" altLang="en-US"/>
              <a:t>1 mole of C</a:t>
            </a:r>
            <a:r>
              <a:rPr lang="en-GB" altLang="en-US" baseline="-25000"/>
              <a:t>6</a:t>
            </a:r>
            <a:r>
              <a:rPr lang="en-GB" altLang="en-US"/>
              <a:t>H</a:t>
            </a:r>
            <a:r>
              <a:rPr lang="en-GB" altLang="en-US" baseline="-25000"/>
              <a:t>12</a:t>
            </a:r>
            <a:r>
              <a:rPr lang="en-GB" altLang="en-US"/>
              <a:t>O</a:t>
            </a:r>
            <a:r>
              <a:rPr lang="en-GB" altLang="en-US" baseline="-25000"/>
              <a:t>6</a:t>
            </a:r>
            <a:endParaRPr lang="en-GB" altLang="en-US"/>
          </a:p>
          <a:p>
            <a:pPr marL="609600" indent="-609600">
              <a:buFontTx/>
              <a:buAutoNum type="arabicPeriod"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0525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7824" y="2852936"/>
            <a:ext cx="30963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Moles calculations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altLang="en-US" dirty="0"/>
              <a:t>Mass = No. of moles x Formula Mass</a:t>
            </a:r>
          </a:p>
          <a:p>
            <a:pPr marL="0" indent="0" algn="ctr">
              <a:buNone/>
            </a:pPr>
            <a:endParaRPr lang="en-GB" altLang="en-US" dirty="0"/>
          </a:p>
          <a:p>
            <a:pPr marL="0" indent="0" algn="ctr">
              <a:buNone/>
            </a:pPr>
            <a:r>
              <a:rPr lang="en-GB" altLang="en-US" sz="4400" b="1" dirty="0"/>
              <a:t>m = n x Mr</a:t>
            </a:r>
          </a:p>
          <a:p>
            <a:pPr marL="0" indent="0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68582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Calculating no. of moles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Can you rearrange this equation to work out the no. of moles (n)?</a:t>
            </a:r>
          </a:p>
          <a:p>
            <a:endParaRPr lang="en-GB" dirty="0"/>
          </a:p>
          <a:p>
            <a:pPr marL="0" lvl="0" indent="0" algn="ctr">
              <a:buNone/>
            </a:pPr>
            <a:r>
              <a:rPr lang="en-GB" altLang="en-US" sz="4400" b="1" dirty="0">
                <a:solidFill>
                  <a:prstClr val="black"/>
                </a:solidFill>
              </a:rPr>
              <a:t>m = n x Mr</a:t>
            </a:r>
          </a:p>
          <a:p>
            <a:endParaRPr lang="en-GB" dirty="0"/>
          </a:p>
          <a:p>
            <a:pPr marL="0" lvl="0" indent="0" algn="ctr">
              <a:buNone/>
            </a:pPr>
            <a:r>
              <a:rPr lang="en-GB" altLang="en-US" sz="4400" b="1" dirty="0">
                <a:solidFill>
                  <a:prstClr val="black"/>
                </a:solidFill>
              </a:rPr>
              <a:t>n = 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4679613"/>
            <a:ext cx="37444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/>
              <a:t>n = </a:t>
            </a:r>
            <a:r>
              <a:rPr lang="en-GB" sz="4400" b="1" u="sng" dirty="0"/>
              <a:t>m</a:t>
            </a:r>
          </a:p>
          <a:p>
            <a:r>
              <a:rPr lang="en-GB" sz="4400" b="1" dirty="0"/>
              <a:t>      Mr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4146" y="4667037"/>
            <a:ext cx="1944216" cy="1384995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/>
              <a:t>Hint: </a:t>
            </a:r>
          </a:p>
          <a:p>
            <a:r>
              <a:rPr lang="en-GB" sz="2800" b="1" dirty="0"/>
              <a:t>Divide both sides by Mr</a:t>
            </a:r>
          </a:p>
        </p:txBody>
      </p:sp>
    </p:spTree>
    <p:extLst>
      <p:ext uri="{BB962C8B-B14F-4D97-AF65-F5344CB8AC3E}">
        <p14:creationId xmlns:p14="http://schemas.microsoft.com/office/powerpoint/2010/main" val="368788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03884" y="2880687"/>
            <a:ext cx="2232248" cy="16663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023828" y="1888559"/>
            <a:ext cx="30963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Moles calculations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945" y="1162874"/>
            <a:ext cx="8229600" cy="1468760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en-US" dirty="0"/>
              <a:t>  </a:t>
            </a:r>
          </a:p>
          <a:p>
            <a:pPr marL="0" indent="0" algn="ctr">
              <a:buNone/>
            </a:pPr>
            <a:r>
              <a:rPr lang="en-GB" altLang="en-US" sz="4400" b="1" dirty="0"/>
              <a:t>m = n x Mr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3884" y="2880687"/>
            <a:ext cx="3993226" cy="18533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55417" y="4983085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Now work through pages 5 &amp; 6 of the booklet</a:t>
            </a:r>
          </a:p>
        </p:txBody>
      </p:sp>
    </p:spTree>
    <p:extLst>
      <p:ext uri="{BB962C8B-B14F-4D97-AF65-F5344CB8AC3E}">
        <p14:creationId xmlns:p14="http://schemas.microsoft.com/office/powerpoint/2010/main" val="526153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video!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https://www.youtube.com/watch?v=TEl4jeETVmg</a:t>
            </a:r>
          </a:p>
        </p:txBody>
      </p:sp>
    </p:spTree>
    <p:extLst>
      <p:ext uri="{BB962C8B-B14F-4D97-AF65-F5344CB8AC3E}">
        <p14:creationId xmlns:p14="http://schemas.microsoft.com/office/powerpoint/2010/main" val="669531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27584" y="15316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31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29" y="680765"/>
            <a:ext cx="1117532" cy="39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15468" y="1239253"/>
            <a:ext cx="7944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C3.2 Moles – HT (2017) by Ian Sadler (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English Martyrs’ Catholic School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shared under a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049CC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Creative Commons Attribution 4.0 International License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en-GB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322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Counting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Sometimes it might be useful to know </a:t>
            </a:r>
            <a:r>
              <a:rPr lang="en-GB" b="1" dirty="0"/>
              <a:t>how</a:t>
            </a:r>
            <a:r>
              <a:rPr lang="en-GB" dirty="0"/>
              <a:t> </a:t>
            </a:r>
            <a:r>
              <a:rPr lang="en-GB" b="1" dirty="0"/>
              <a:t>many atoms </a:t>
            </a:r>
            <a:r>
              <a:rPr lang="en-GB" dirty="0"/>
              <a:t>there are in a substance, but…</a:t>
            </a:r>
          </a:p>
          <a:p>
            <a:endParaRPr lang="en-GB" dirty="0"/>
          </a:p>
          <a:p>
            <a:r>
              <a:rPr lang="en-GB" dirty="0"/>
              <a:t>Why might this be difficult?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800" dirty="0"/>
              <a:t>Yes, because they are so small. </a:t>
            </a:r>
          </a:p>
          <a:p>
            <a:pPr marL="0" indent="0">
              <a:buNone/>
            </a:pPr>
            <a:r>
              <a:rPr lang="en-GB" sz="2800" dirty="0"/>
              <a:t>	Even a tiny piece of a substance will have a huge 	number of atoms in it.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19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Counting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example, how many atoms are there in 1cm</a:t>
            </a:r>
            <a:r>
              <a:rPr lang="en-GB" baseline="30000" dirty="0"/>
              <a:t>3</a:t>
            </a:r>
            <a:r>
              <a:rPr lang="en-GB" dirty="0"/>
              <a:t> of water….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	approximately….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100000000000000000000000</a:t>
            </a:r>
          </a:p>
          <a:p>
            <a:pPr marL="0" indent="0">
              <a:buNone/>
            </a:pPr>
            <a:r>
              <a:rPr lang="en-GB" dirty="0"/>
              <a:t>		[that’s 1 x 10</a:t>
            </a:r>
            <a:r>
              <a:rPr lang="en-GB" baseline="30000" dirty="0"/>
              <a:t>23</a:t>
            </a:r>
            <a:r>
              <a:rPr lang="en-GB" dirty="0"/>
              <a:t>]</a:t>
            </a: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4101088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Avogadro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546848" cy="312494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A scientist named Avogadro worked out that they were the same number of particles in the formula mass of any substance.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55976" y="3697515"/>
            <a:ext cx="4546848" cy="3124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/>
              <a:t>For example, </a:t>
            </a:r>
          </a:p>
          <a:p>
            <a:pPr marL="0" indent="0">
              <a:buFont typeface="Arial" pitchFamily="34" charset="0"/>
              <a:buNone/>
            </a:pPr>
            <a:r>
              <a:rPr lang="en-GB" dirty="0"/>
              <a:t>18g of water (Mr =18) has the same number of molecules as 64g of sulfur dioxide (Mr=64)</a:t>
            </a:r>
          </a:p>
        </p:txBody>
      </p:sp>
    </p:spTree>
    <p:extLst>
      <p:ext uri="{BB962C8B-B14F-4D97-AF65-F5344CB8AC3E}">
        <p14:creationId xmlns:p14="http://schemas.microsoft.com/office/powerpoint/2010/main" val="175224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Amount of substance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Chemists use a quantity called </a:t>
            </a:r>
            <a:r>
              <a:rPr lang="en-GB" altLang="en-US" b="1"/>
              <a:t>amount of substance</a:t>
            </a:r>
            <a:r>
              <a:rPr lang="en-GB" altLang="en-US"/>
              <a:t> for counting atoms</a:t>
            </a:r>
          </a:p>
          <a:p>
            <a:endParaRPr lang="en-GB" altLang="en-US"/>
          </a:p>
          <a:p>
            <a:r>
              <a:rPr lang="en-GB" altLang="en-US"/>
              <a:t>Amount of substance is:</a:t>
            </a:r>
          </a:p>
          <a:p>
            <a:pPr lvl="1"/>
            <a:r>
              <a:rPr lang="en-GB" altLang="en-US"/>
              <a:t>Given the symbol, </a:t>
            </a:r>
            <a:r>
              <a:rPr lang="en-GB" altLang="en-US" i="1"/>
              <a:t>n</a:t>
            </a:r>
          </a:p>
          <a:p>
            <a:pPr lvl="1"/>
            <a:r>
              <a:rPr lang="en-GB" altLang="en-US"/>
              <a:t>Measured in a unit called </a:t>
            </a:r>
            <a:r>
              <a:rPr lang="en-GB" altLang="en-US" b="1"/>
              <a:t>moles</a:t>
            </a:r>
          </a:p>
        </p:txBody>
      </p:sp>
    </p:spTree>
    <p:extLst>
      <p:ext uri="{BB962C8B-B14F-4D97-AF65-F5344CB8AC3E}">
        <p14:creationId xmlns:p14="http://schemas.microsoft.com/office/powerpoint/2010/main" val="77437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Avogadro’s constant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Amount of substance is based on a standard count of atoms called the </a:t>
            </a:r>
            <a:r>
              <a:rPr lang="en-GB" altLang="en-US" b="1" dirty="0"/>
              <a:t>Avogadro’s constant, N</a:t>
            </a:r>
            <a:r>
              <a:rPr lang="en-GB" altLang="en-US" b="1" baseline="-25000" dirty="0"/>
              <a:t>A</a:t>
            </a:r>
            <a:endParaRPr lang="en-GB" altLang="en-US" b="1" dirty="0"/>
          </a:p>
          <a:p>
            <a:endParaRPr lang="en-GB" altLang="en-US" b="1" dirty="0"/>
          </a:p>
          <a:p>
            <a:r>
              <a:rPr lang="en-GB" altLang="en-US" b="1" dirty="0"/>
              <a:t>N</a:t>
            </a:r>
            <a:r>
              <a:rPr lang="en-GB" altLang="en-US" b="1" baseline="-25000" dirty="0"/>
              <a:t>A</a:t>
            </a:r>
            <a:r>
              <a:rPr lang="en-GB" altLang="en-US" b="1" dirty="0"/>
              <a:t> = 6.02 x 10</a:t>
            </a:r>
            <a:r>
              <a:rPr lang="en-GB" altLang="en-US" b="1" baseline="30000" dirty="0"/>
              <a:t>23 </a:t>
            </a:r>
            <a:r>
              <a:rPr lang="en-GB" altLang="en-US" b="1" dirty="0"/>
              <a:t>mol</a:t>
            </a:r>
            <a:r>
              <a:rPr lang="en-GB" altLang="en-US" b="1" baseline="30000" dirty="0"/>
              <a:t>-1</a:t>
            </a:r>
          </a:p>
          <a:p>
            <a:endParaRPr lang="en-GB" altLang="en-US" b="1" baseline="30000" dirty="0"/>
          </a:p>
          <a:p>
            <a:r>
              <a:rPr lang="en-GB" altLang="en-US" dirty="0"/>
              <a:t>This is the number of atoms in one mole.</a:t>
            </a:r>
          </a:p>
        </p:txBody>
      </p:sp>
    </p:spTree>
    <p:extLst>
      <p:ext uri="{BB962C8B-B14F-4D97-AF65-F5344CB8AC3E}">
        <p14:creationId xmlns:p14="http://schemas.microsoft.com/office/powerpoint/2010/main" val="2557056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Moles calculations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You can find the mass of one mole (1 mol) of atoms of any element – it is the relative atomic mass in grams</a:t>
            </a:r>
          </a:p>
          <a:p>
            <a:endParaRPr lang="en-GB" altLang="en-US"/>
          </a:p>
          <a:p>
            <a:r>
              <a:rPr lang="en-GB" altLang="en-US"/>
              <a:t>1 mol of H has a mass of ___</a:t>
            </a:r>
          </a:p>
          <a:p>
            <a:r>
              <a:rPr lang="en-GB" altLang="en-US"/>
              <a:t>1 mol of C has a mass of ___</a:t>
            </a:r>
          </a:p>
          <a:p>
            <a:r>
              <a:rPr lang="en-GB" altLang="en-US"/>
              <a:t>1 mol of Pb has a mass of ___</a:t>
            </a:r>
          </a:p>
          <a:p>
            <a:endParaRPr lang="en-GB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1764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Moles calculations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You can also work in multiples of 1 mol</a:t>
            </a:r>
          </a:p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1.00 mol of C has a mass of ___</a:t>
            </a:r>
          </a:p>
          <a:p>
            <a:r>
              <a:rPr lang="en-GB" altLang="en-US"/>
              <a:t>2.00 mol of C has a mass of ___</a:t>
            </a:r>
          </a:p>
          <a:p>
            <a:r>
              <a:rPr lang="en-GB" altLang="en-US"/>
              <a:t>0.50 mol of C has a mass of ___</a:t>
            </a:r>
          </a:p>
          <a:p>
            <a:endParaRPr lang="en-GB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1420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Moles of anything!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Amount of substance is not restricted to atoms</a:t>
            </a:r>
          </a:p>
          <a:p>
            <a:endParaRPr lang="en-GB" altLang="en-US"/>
          </a:p>
          <a:p>
            <a:r>
              <a:rPr lang="en-GB" altLang="en-US"/>
              <a:t>You can have an amount of molecules, ions or atoms</a:t>
            </a:r>
          </a:p>
          <a:p>
            <a:endParaRPr lang="en-GB" altLang="en-US"/>
          </a:p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6659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421</Words>
  <Application>Microsoft Office PowerPoint</Application>
  <PresentationFormat>On-screen Show (4:3)</PresentationFormat>
  <Paragraphs>80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Counting Atoms</vt:lpstr>
      <vt:lpstr>Counting Atoms</vt:lpstr>
      <vt:lpstr>Counting Atoms</vt:lpstr>
      <vt:lpstr>Avogadro</vt:lpstr>
      <vt:lpstr>Amount of substance</vt:lpstr>
      <vt:lpstr>Avogadro’s constant</vt:lpstr>
      <vt:lpstr>Moles calculations</vt:lpstr>
      <vt:lpstr>Moles calculations</vt:lpstr>
      <vt:lpstr>Moles of anything!</vt:lpstr>
      <vt:lpstr>Calculating mass</vt:lpstr>
      <vt:lpstr>Moles calculations</vt:lpstr>
      <vt:lpstr>Calculating no. of moles</vt:lpstr>
      <vt:lpstr>Moles calculations</vt:lpstr>
      <vt:lpstr>A video!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Giant Ionic Structures</dc:title>
  <dc:creator>Sadler</dc:creator>
  <cp:lastModifiedBy>CTurner</cp:lastModifiedBy>
  <cp:revision>17</cp:revision>
  <dcterms:created xsi:type="dcterms:W3CDTF">2012-06-25T12:59:51Z</dcterms:created>
  <dcterms:modified xsi:type="dcterms:W3CDTF">2017-05-01T18:41:46Z</dcterms:modified>
</cp:coreProperties>
</file>