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723F9-64AC-4C2B-A949-2AA5872B7FFD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lishmartyrs.or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reativecommons.org/licenses/by/4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736304"/>
          </a:xfrm>
        </p:spPr>
        <p:txBody>
          <a:bodyPr>
            <a:normAutofit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Relative Formula Mass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 smtClean="0"/>
              <a:t>C3.1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Mr and equations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This equation shows the reaction between ethene and fluorine:</a:t>
            </a:r>
          </a:p>
          <a:p>
            <a:pPr marL="0" indent="0">
              <a:buNone/>
            </a:pPr>
            <a:r>
              <a:rPr lang="en-GB" b="1" dirty="0" smtClean="0"/>
              <a:t>		C</a:t>
            </a:r>
            <a:r>
              <a:rPr lang="en-GB" b="1" baseline="-25000" dirty="0" smtClean="0"/>
              <a:t>2</a:t>
            </a:r>
            <a:r>
              <a:rPr lang="en-GB" b="1" dirty="0" smtClean="0"/>
              <a:t>H</a:t>
            </a:r>
            <a:r>
              <a:rPr lang="en-GB" b="1" baseline="-25000" dirty="0" smtClean="0"/>
              <a:t>4</a:t>
            </a:r>
            <a:r>
              <a:rPr lang="en-GB" b="1" dirty="0" smtClean="0"/>
              <a:t> + F</a:t>
            </a:r>
            <a:r>
              <a:rPr lang="en-GB" b="1" baseline="-25000" dirty="0" smtClean="0"/>
              <a:t>2</a:t>
            </a:r>
            <a:r>
              <a:rPr lang="en-GB" baseline="-25000" dirty="0" smtClean="0"/>
              <a:t> </a:t>
            </a:r>
            <a:r>
              <a:rPr lang="en-GB" b="1" dirty="0" smtClean="0"/>
              <a:t>→ C</a:t>
            </a:r>
            <a:r>
              <a:rPr lang="en-GB" b="1" baseline="-25000" dirty="0" smtClean="0"/>
              <a:t>2</a:t>
            </a:r>
            <a:r>
              <a:rPr lang="en-GB" b="1" dirty="0" smtClean="0"/>
              <a:t>H</a:t>
            </a:r>
            <a:r>
              <a:rPr lang="en-GB" b="1" baseline="-25000" dirty="0" smtClean="0"/>
              <a:t>4</a:t>
            </a:r>
            <a:r>
              <a:rPr lang="en-GB" b="1" dirty="0" smtClean="0"/>
              <a:t>F</a:t>
            </a:r>
            <a:r>
              <a:rPr lang="en-GB" b="1" baseline="-25000" dirty="0" smtClean="0"/>
              <a:t>2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	Work out the Mr of </a:t>
            </a:r>
            <a:r>
              <a:rPr lang="en-GB" b="1" dirty="0" smtClean="0"/>
              <a:t>C</a:t>
            </a:r>
            <a:r>
              <a:rPr lang="en-GB" b="1" baseline="-25000" dirty="0" smtClean="0"/>
              <a:t>2</a:t>
            </a:r>
            <a:r>
              <a:rPr lang="en-GB" b="1" dirty="0" smtClean="0"/>
              <a:t>H</a:t>
            </a:r>
            <a:r>
              <a:rPr lang="en-GB" b="1" baseline="-25000" dirty="0" smtClean="0"/>
              <a:t>4</a:t>
            </a:r>
            <a:r>
              <a:rPr lang="en-GB" b="1" dirty="0" smtClean="0"/>
              <a:t> 		___</a:t>
            </a:r>
            <a:endParaRPr lang="en-GB" b="1" baseline="-25000" dirty="0" smtClean="0"/>
          </a:p>
          <a:p>
            <a:pPr marL="0" indent="0">
              <a:buNone/>
            </a:pPr>
            <a:r>
              <a:rPr lang="en-GB" dirty="0" smtClean="0"/>
              <a:t>	Work </a:t>
            </a:r>
            <a:r>
              <a:rPr lang="en-GB" dirty="0"/>
              <a:t>out the Mr of </a:t>
            </a:r>
            <a:r>
              <a:rPr lang="en-GB" b="1" dirty="0"/>
              <a:t>F</a:t>
            </a:r>
            <a:r>
              <a:rPr lang="en-GB" b="1" baseline="-25000" dirty="0"/>
              <a:t>2 </a:t>
            </a:r>
            <a:r>
              <a:rPr lang="en-GB" b="1" dirty="0"/>
              <a:t>		___</a:t>
            </a:r>
            <a:endParaRPr lang="en-GB" b="1" baseline="-25000" dirty="0"/>
          </a:p>
          <a:p>
            <a:endParaRPr lang="en-GB" dirty="0" smtClean="0"/>
          </a:p>
          <a:p>
            <a:r>
              <a:rPr lang="en-GB" dirty="0" smtClean="0"/>
              <a:t>These are the r____________.</a:t>
            </a:r>
          </a:p>
          <a:p>
            <a:pPr marL="0" indent="0">
              <a:buNone/>
            </a:pPr>
            <a:r>
              <a:rPr lang="en-GB" dirty="0" smtClean="0"/>
              <a:t>	What is the total mass of the reactants?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				</a:t>
            </a:r>
            <a:r>
              <a:rPr lang="en-GB" b="1" dirty="0" smtClean="0"/>
              <a:t>______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697857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Mr and equations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This equation shows the reaction between ethene and fluorine:</a:t>
            </a:r>
          </a:p>
          <a:p>
            <a:pPr marL="0" indent="0">
              <a:buNone/>
            </a:pPr>
            <a:r>
              <a:rPr lang="en-GB" b="1" dirty="0" smtClean="0"/>
              <a:t>		C</a:t>
            </a:r>
            <a:r>
              <a:rPr lang="en-GB" b="1" baseline="-25000" dirty="0" smtClean="0"/>
              <a:t>2</a:t>
            </a:r>
            <a:r>
              <a:rPr lang="en-GB" b="1" dirty="0" smtClean="0"/>
              <a:t>H</a:t>
            </a:r>
            <a:r>
              <a:rPr lang="en-GB" b="1" baseline="-25000" dirty="0" smtClean="0"/>
              <a:t>4</a:t>
            </a:r>
            <a:r>
              <a:rPr lang="en-GB" b="1" dirty="0" smtClean="0"/>
              <a:t> + F</a:t>
            </a:r>
            <a:r>
              <a:rPr lang="en-GB" b="1" baseline="-25000" dirty="0" smtClean="0"/>
              <a:t>2</a:t>
            </a:r>
            <a:r>
              <a:rPr lang="en-GB" baseline="-25000" dirty="0" smtClean="0"/>
              <a:t> </a:t>
            </a:r>
            <a:r>
              <a:rPr lang="en-GB" b="1" dirty="0" smtClean="0"/>
              <a:t>→ C</a:t>
            </a:r>
            <a:r>
              <a:rPr lang="en-GB" b="1" baseline="-25000" dirty="0" smtClean="0"/>
              <a:t>2</a:t>
            </a:r>
            <a:r>
              <a:rPr lang="en-GB" b="1" dirty="0" smtClean="0"/>
              <a:t>H</a:t>
            </a:r>
            <a:r>
              <a:rPr lang="en-GB" b="1" baseline="-25000" dirty="0" smtClean="0"/>
              <a:t>4</a:t>
            </a:r>
            <a:r>
              <a:rPr lang="en-GB" b="1" dirty="0" smtClean="0"/>
              <a:t>F</a:t>
            </a:r>
            <a:r>
              <a:rPr lang="en-GB" b="1" baseline="-25000" dirty="0" smtClean="0"/>
              <a:t>2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	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Work out the Mr of </a:t>
            </a:r>
            <a:r>
              <a:rPr lang="en-GB" b="1" dirty="0" smtClean="0"/>
              <a:t>C</a:t>
            </a:r>
            <a:r>
              <a:rPr lang="en-GB" b="1" baseline="-25000" dirty="0" smtClean="0"/>
              <a:t>2</a:t>
            </a:r>
            <a:r>
              <a:rPr lang="en-GB" b="1" dirty="0" smtClean="0"/>
              <a:t>H</a:t>
            </a:r>
            <a:r>
              <a:rPr lang="en-GB" b="1" baseline="-25000" dirty="0" smtClean="0"/>
              <a:t>4</a:t>
            </a:r>
            <a:r>
              <a:rPr lang="en-GB" b="1" dirty="0" smtClean="0"/>
              <a:t>F</a:t>
            </a:r>
            <a:r>
              <a:rPr lang="en-GB" b="1" baseline="-25000" dirty="0" smtClean="0"/>
              <a:t>2</a:t>
            </a:r>
            <a:r>
              <a:rPr lang="en-GB" b="1" dirty="0" smtClean="0"/>
              <a:t>		___</a:t>
            </a:r>
            <a:endParaRPr lang="en-GB" b="1" baseline="-25000" dirty="0" smtClean="0"/>
          </a:p>
          <a:p>
            <a:pPr marL="0" indent="0">
              <a:buNone/>
            </a:pPr>
            <a:r>
              <a:rPr lang="en-GB" dirty="0" smtClean="0"/>
              <a:t>	</a:t>
            </a:r>
          </a:p>
          <a:p>
            <a:r>
              <a:rPr lang="en-GB" dirty="0" smtClean="0"/>
              <a:t>This is the p____________.</a:t>
            </a:r>
          </a:p>
          <a:p>
            <a:pPr marL="0" indent="0">
              <a:buNone/>
            </a:pPr>
            <a:r>
              <a:rPr lang="en-GB" dirty="0" smtClean="0"/>
              <a:t>	What do you notice about the mass of the 	reactants and the mass of the product?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776058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Mr and equations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Is the total Mr of the reactants and the products always the same?</a:t>
            </a:r>
          </a:p>
          <a:p>
            <a:endParaRPr lang="en-GB" dirty="0"/>
          </a:p>
          <a:p>
            <a:r>
              <a:rPr lang="en-GB" dirty="0"/>
              <a:t>Complete </a:t>
            </a:r>
            <a:r>
              <a:rPr lang="en-GB" b="1" dirty="0"/>
              <a:t>page </a:t>
            </a:r>
            <a:r>
              <a:rPr lang="en-GB" b="1" dirty="0" smtClean="0"/>
              <a:t>4 </a:t>
            </a:r>
            <a:r>
              <a:rPr lang="en-GB" dirty="0"/>
              <a:t>of your booklet:</a:t>
            </a:r>
          </a:p>
          <a:p>
            <a:pPr marL="0" indent="0">
              <a:buNone/>
            </a:pPr>
            <a:r>
              <a:rPr lang="en-GB" dirty="0"/>
              <a:t>		</a:t>
            </a:r>
            <a:r>
              <a:rPr lang="en-GB" dirty="0" smtClean="0"/>
              <a:t>Mr and equations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    to find out.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264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Conservation of Mass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/>
              <a:t>total Mr of the reactants and the </a:t>
            </a:r>
            <a:r>
              <a:rPr lang="en-GB"/>
              <a:t>products </a:t>
            </a:r>
            <a:r>
              <a:rPr lang="en-GB" smtClean="0"/>
              <a:t> </a:t>
            </a:r>
            <a:r>
              <a:rPr lang="en-GB" u="sng" smtClean="0"/>
              <a:t>are</a:t>
            </a:r>
            <a:r>
              <a:rPr lang="en-GB" smtClean="0"/>
              <a:t> </a:t>
            </a:r>
            <a:r>
              <a:rPr lang="en-GB" dirty="0" smtClean="0"/>
              <a:t>always </a:t>
            </a:r>
            <a:r>
              <a:rPr lang="en-GB" dirty="0"/>
              <a:t>the </a:t>
            </a:r>
            <a:r>
              <a:rPr lang="en-GB" dirty="0" smtClean="0"/>
              <a:t>same.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b="1" dirty="0" smtClean="0"/>
              <a:t>Write an explanation of why this has to be true.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244454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827584" y="153164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31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429" y="680765"/>
            <a:ext cx="1117532" cy="39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515468" y="1239253"/>
            <a:ext cx="79449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C3.1 Formula Mass </a:t>
            </a:r>
            <a:r>
              <a:rPr kumimoji="0" lang="en-GB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Conservation of Mass 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(2017) by Ian Sadler (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English Martyrs’ Catholic School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shared under a 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rgbClr val="049CC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Creative Commons Attribution 4.0 International License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kumimoji="0" lang="en-GB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760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Relative Atomic Mass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Complete </a:t>
            </a:r>
            <a:r>
              <a:rPr lang="en-GB" b="1" dirty="0" smtClean="0"/>
              <a:t>page 2 </a:t>
            </a:r>
            <a:r>
              <a:rPr lang="en-GB" dirty="0" smtClean="0"/>
              <a:t>of your booklet: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Relative Atomic Mass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You should now be able to answer these questions: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an isotope?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Relative Atomic Mass?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828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Relative Formula Mass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is often also called Relative Molecular Mass </a:t>
            </a:r>
          </a:p>
          <a:p>
            <a:r>
              <a:rPr lang="en-GB" dirty="0" smtClean="0"/>
              <a:t>It is also called </a:t>
            </a:r>
            <a:r>
              <a:rPr lang="en-GB" b="1" dirty="0" smtClean="0"/>
              <a:t>M</a:t>
            </a:r>
            <a:r>
              <a:rPr lang="en-GB" sz="4000" b="1" baseline="-25000" dirty="0" smtClean="0"/>
              <a:t>r</a:t>
            </a:r>
            <a:r>
              <a:rPr lang="en-GB" dirty="0" smtClean="0"/>
              <a:t> for short</a:t>
            </a:r>
          </a:p>
          <a:p>
            <a:endParaRPr lang="en-GB" dirty="0"/>
          </a:p>
          <a:p>
            <a:r>
              <a:rPr lang="en-GB" dirty="0" smtClean="0"/>
              <a:t>It is simply the mass of each atom in a formula added together.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900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Relative Formula Mass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For example, this is the formula of ethene: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sz="4400" b="1" dirty="0" smtClean="0"/>
              <a:t>C</a:t>
            </a:r>
            <a:r>
              <a:rPr lang="en-GB" sz="4400" b="1" baseline="-25000" dirty="0" smtClean="0"/>
              <a:t>2</a:t>
            </a:r>
            <a:r>
              <a:rPr lang="en-GB" sz="4400" b="1" dirty="0" smtClean="0"/>
              <a:t>H</a:t>
            </a:r>
            <a:r>
              <a:rPr lang="en-GB" sz="4400" b="1" baseline="-25000" dirty="0" smtClean="0"/>
              <a:t>4</a:t>
            </a:r>
            <a:endParaRPr lang="en-GB" sz="4400" b="1" dirty="0" smtClean="0"/>
          </a:p>
          <a:p>
            <a:endParaRPr lang="en-GB" dirty="0"/>
          </a:p>
          <a:p>
            <a:r>
              <a:rPr lang="en-GB" dirty="0" smtClean="0"/>
              <a:t>How many C atoms are in ethene?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Each C has a relative atomic mass of 12.</a:t>
            </a:r>
            <a:endParaRPr lang="en-GB" dirty="0" smtClean="0"/>
          </a:p>
          <a:p>
            <a:r>
              <a:rPr lang="en-GB" dirty="0" smtClean="0"/>
              <a:t>What will the mass of two C atoms be?</a:t>
            </a:r>
          </a:p>
        </p:txBody>
      </p:sp>
    </p:spTree>
    <p:extLst>
      <p:ext uri="{BB962C8B-B14F-4D97-AF65-F5344CB8AC3E}">
        <p14:creationId xmlns:p14="http://schemas.microsoft.com/office/powerpoint/2010/main" val="3772491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Relative Formula Mass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 example, this is the formula of ethene: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sz="4400" b="1" dirty="0" smtClean="0"/>
              <a:t>C</a:t>
            </a:r>
            <a:r>
              <a:rPr lang="en-GB" sz="4400" b="1" baseline="-25000" dirty="0" smtClean="0"/>
              <a:t>2</a:t>
            </a:r>
            <a:r>
              <a:rPr lang="en-GB" sz="4400" b="1" dirty="0" smtClean="0"/>
              <a:t>H</a:t>
            </a:r>
            <a:r>
              <a:rPr lang="en-GB" sz="4400" b="1" baseline="-25000" dirty="0" smtClean="0"/>
              <a:t>4</a:t>
            </a:r>
            <a:endParaRPr lang="en-GB" sz="4400" b="1" dirty="0" smtClean="0"/>
          </a:p>
          <a:p>
            <a:endParaRPr lang="en-GB" dirty="0"/>
          </a:p>
          <a:p>
            <a:r>
              <a:rPr lang="en-GB" dirty="0" smtClean="0"/>
              <a:t>How many H atoms are in ethene?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Each H has a relative atomic mass of 1.</a:t>
            </a:r>
          </a:p>
          <a:p>
            <a:r>
              <a:rPr lang="en-GB" dirty="0" smtClean="0"/>
              <a:t>What will the mass of four H atoms be?</a:t>
            </a:r>
          </a:p>
        </p:txBody>
      </p:sp>
    </p:spTree>
    <p:extLst>
      <p:ext uri="{BB962C8B-B14F-4D97-AF65-F5344CB8AC3E}">
        <p14:creationId xmlns:p14="http://schemas.microsoft.com/office/powerpoint/2010/main" val="3348474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Relative Formula Mass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 example, this is the formula of ethene: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sz="4400" b="1" dirty="0" smtClean="0"/>
              <a:t>C</a:t>
            </a:r>
            <a:r>
              <a:rPr lang="en-GB" sz="4400" b="1" baseline="-25000" dirty="0" smtClean="0"/>
              <a:t>2</a:t>
            </a:r>
            <a:r>
              <a:rPr lang="en-GB" sz="4400" b="1" dirty="0" smtClean="0"/>
              <a:t>H</a:t>
            </a:r>
            <a:r>
              <a:rPr lang="en-GB" sz="4400" b="1" baseline="-25000" dirty="0" smtClean="0"/>
              <a:t>4</a:t>
            </a:r>
            <a:endParaRPr lang="en-GB" sz="4400" b="1" dirty="0" smtClean="0"/>
          </a:p>
          <a:p>
            <a:endParaRPr lang="en-GB" dirty="0"/>
          </a:p>
          <a:p>
            <a:r>
              <a:rPr lang="en-GB" sz="2800" dirty="0"/>
              <a:t>T</a:t>
            </a:r>
            <a:r>
              <a:rPr lang="en-GB" sz="2800" dirty="0" smtClean="0"/>
              <a:t>he two C atoms have a mass of 24</a:t>
            </a:r>
          </a:p>
          <a:p>
            <a:r>
              <a:rPr lang="en-GB" sz="2800" dirty="0" smtClean="0"/>
              <a:t>The four H atoms have a mass of 4</a:t>
            </a:r>
          </a:p>
          <a:p>
            <a:endParaRPr lang="en-GB" dirty="0"/>
          </a:p>
          <a:p>
            <a:r>
              <a:rPr lang="en-GB" dirty="0" smtClean="0"/>
              <a:t>What is the total formula mass?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33803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Relative Formula Mass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Complete </a:t>
            </a:r>
            <a:r>
              <a:rPr lang="en-GB" b="1" dirty="0" smtClean="0"/>
              <a:t>page 3 </a:t>
            </a:r>
            <a:r>
              <a:rPr lang="en-GB" dirty="0" smtClean="0"/>
              <a:t>of your booklet: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Relative Formula Mass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You should then be able to answer these questions: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an isotope?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Relative Atomic Mass?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580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can be confusing when discussing elements as we usually use the </a:t>
            </a:r>
            <a:r>
              <a:rPr lang="en-GB" b="1" dirty="0" smtClean="0"/>
              <a:t>same name </a:t>
            </a:r>
            <a:r>
              <a:rPr lang="en-GB" dirty="0" smtClean="0"/>
              <a:t>for a </a:t>
            </a:r>
            <a:r>
              <a:rPr lang="en-GB" b="1" dirty="0" smtClean="0"/>
              <a:t>single atom </a:t>
            </a:r>
            <a:r>
              <a:rPr lang="en-GB" dirty="0" smtClean="0"/>
              <a:t>of an element as for a </a:t>
            </a:r>
            <a:r>
              <a:rPr lang="en-GB" b="1" dirty="0" smtClean="0"/>
              <a:t>molecule </a:t>
            </a:r>
            <a:r>
              <a:rPr lang="en-GB" dirty="0" smtClean="0"/>
              <a:t>of the element.</a:t>
            </a:r>
          </a:p>
          <a:p>
            <a:endParaRPr lang="en-GB" dirty="0"/>
          </a:p>
          <a:p>
            <a:r>
              <a:rPr lang="en-GB" dirty="0" smtClean="0"/>
              <a:t>E.g. O is called oxygen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and, O</a:t>
            </a:r>
            <a:r>
              <a:rPr lang="en-GB" baseline="-25000" dirty="0" smtClean="0"/>
              <a:t>2</a:t>
            </a:r>
            <a:r>
              <a:rPr lang="en-GB" dirty="0" smtClean="0"/>
              <a:t> is also called oxygen.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0642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you are asked to work out the Mr of oxygen gas, it means the Mr of the molecule (O</a:t>
            </a:r>
            <a:r>
              <a:rPr lang="en-GB" baseline="-25000" dirty="0" smtClean="0"/>
              <a:t>2</a:t>
            </a:r>
            <a:r>
              <a:rPr lang="en-GB" dirty="0" smtClean="0"/>
              <a:t>)</a:t>
            </a:r>
          </a:p>
          <a:p>
            <a:endParaRPr lang="en-GB" dirty="0"/>
          </a:p>
          <a:p>
            <a:r>
              <a:rPr lang="en-GB" dirty="0" smtClean="0"/>
              <a:t>Calculate the Mr of: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O</a:t>
            </a:r>
            <a:r>
              <a:rPr lang="en-GB" baseline="-25000" dirty="0" smtClean="0"/>
              <a:t>2</a:t>
            </a:r>
            <a:r>
              <a:rPr lang="en-GB" dirty="0" smtClean="0"/>
              <a:t> 		___</a:t>
            </a:r>
            <a:endParaRPr lang="en-GB" baseline="-25000" dirty="0" smtClean="0"/>
          </a:p>
          <a:p>
            <a:pPr marL="0" indent="0">
              <a:buNone/>
            </a:pPr>
            <a:r>
              <a:rPr lang="en-GB" dirty="0" smtClean="0"/>
              <a:t>		H</a:t>
            </a:r>
            <a:r>
              <a:rPr lang="en-GB" baseline="-25000" dirty="0" smtClean="0"/>
              <a:t>2</a:t>
            </a:r>
            <a:r>
              <a:rPr lang="en-GB" dirty="0" smtClean="0"/>
              <a:t> 		___</a:t>
            </a:r>
            <a:endParaRPr lang="en-GB" baseline="-25000" dirty="0" smtClean="0"/>
          </a:p>
          <a:p>
            <a:pPr marL="0" indent="0">
              <a:buNone/>
            </a:pPr>
            <a:r>
              <a:rPr lang="en-GB" dirty="0" smtClean="0"/>
              <a:t>		P</a:t>
            </a:r>
            <a:r>
              <a:rPr lang="en-GB" baseline="-25000" dirty="0" smtClean="0"/>
              <a:t>4</a:t>
            </a:r>
            <a:r>
              <a:rPr lang="en-GB" dirty="0" smtClean="0"/>
              <a:t> 		___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685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265</Words>
  <Application>Microsoft Office PowerPoint</Application>
  <PresentationFormat>On-screen Show (4:3)</PresentationFormat>
  <Paragraphs>89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 Relative Formula Mass</vt:lpstr>
      <vt:lpstr>Relative Atomic Mass</vt:lpstr>
      <vt:lpstr>Relative Formula Mass</vt:lpstr>
      <vt:lpstr>Relative Formula Mass</vt:lpstr>
      <vt:lpstr>Relative Formula Mass</vt:lpstr>
      <vt:lpstr>Relative Formula Mass</vt:lpstr>
      <vt:lpstr>Relative Formula Mass</vt:lpstr>
      <vt:lpstr>Elements</vt:lpstr>
      <vt:lpstr>Elements</vt:lpstr>
      <vt:lpstr>Mr and equations</vt:lpstr>
      <vt:lpstr>Mr and equations</vt:lpstr>
      <vt:lpstr>Mr and equations</vt:lpstr>
      <vt:lpstr>Conservation of Mass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Formula Mass</dc:title>
  <dc:creator>Ian Sadler</dc:creator>
  <cp:lastModifiedBy>Ian Sadler</cp:lastModifiedBy>
  <cp:revision>11</cp:revision>
  <dcterms:created xsi:type="dcterms:W3CDTF">2012-06-25T12:59:51Z</dcterms:created>
  <dcterms:modified xsi:type="dcterms:W3CDTF">2017-01-09T13:00:34Z</dcterms:modified>
</cp:coreProperties>
</file>