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5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Atom Economy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C3.10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atom economy?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/>
              <a:t>Atom 	</a:t>
            </a:r>
            <a:r>
              <a:rPr lang="en-GB" sz="2400" b="1" dirty="0" smtClean="0"/>
              <a:t>=</a:t>
            </a:r>
            <a:r>
              <a:rPr lang="en-GB" sz="2000" b="1" dirty="0" smtClean="0"/>
              <a:t>   </a:t>
            </a:r>
            <a:r>
              <a:rPr lang="en-GB" sz="2000" b="1" u="sng" dirty="0" smtClean="0"/>
              <a:t>Relative </a:t>
            </a:r>
            <a:r>
              <a:rPr lang="en-GB" sz="2000" b="1" u="sng" dirty="0"/>
              <a:t>formula mass of desired product from </a:t>
            </a:r>
            <a:r>
              <a:rPr lang="en-GB" sz="2000" b="1" u="sng" dirty="0" smtClean="0"/>
              <a:t>equation</a:t>
            </a:r>
            <a:r>
              <a:rPr lang="en-GB" sz="2000" b="1" dirty="0"/>
              <a:t>	× 100</a:t>
            </a:r>
            <a:endParaRPr lang="en-GB" sz="20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/>
              <a:t>Economy     Sum </a:t>
            </a:r>
            <a:r>
              <a:rPr lang="en-GB" sz="2000" b="1" dirty="0"/>
              <a:t>of relative formula masses of all reactants from equation </a:t>
            </a:r>
            <a:endParaRPr lang="en-GB" sz="20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924944"/>
            <a:ext cx="8507288" cy="3353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Atom economy    = 	  </a:t>
            </a:r>
            <a:r>
              <a:rPr lang="en-GB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	x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100</a:t>
            </a:r>
            <a:endParaRPr lang="en-GB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</a:p>
          <a:p>
            <a:pPr marL="0" indent="0">
              <a:buNone/>
            </a:pPr>
            <a:r>
              <a:rPr lang="en-GB" baseline="-25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baseline="-250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3.125%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7944" y="3501008"/>
            <a:ext cx="6480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8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the questions on p 17 of your booklet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3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en-GB" sz="400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4.3.3.2 Atom economy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atom economy (atom utilisation) is a measure of the amount of starting materials that end up as useful products. It is important for sustainable development and for economic reasons to use reactions with high atom economy.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percentage atom economy of a reaction is calculated using the balanced equation for the reaction as follows: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GB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 </a:t>
            </a:r>
            <a:r>
              <a:rPr lang="en-GB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 </a:t>
            </a:r>
            <a:r>
              <a:rPr lang="en-GB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</a:t>
            </a:r>
            <a:r>
              <a:rPr lang="en-GB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GB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desired product </a:t>
            </a:r>
            <a:r>
              <a:rPr lang="en-GB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GB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equation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 masses of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reactants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equation × 100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should be able to: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calculate the atom economy of a reaction to form a desired product from the balanced equation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(HT only) explain why a particular reaction pathway is chosen to produce a specified product given appropriate data such as atom economy (if not calculated), yield, rate, equilibrium position and usefulness of by-products.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0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C3.10 Atom Economy (2017) by Ian Sadler (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3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atom economy?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atom economy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measure of the amount of starting materials that end up as useful products. </a:t>
            </a:r>
          </a:p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sometimes also called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atom utilisation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4592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atom economy?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important for sustainable development and for economic reasons to use reactions with high atom economy.</a:t>
            </a:r>
          </a:p>
        </p:txBody>
      </p:sp>
    </p:spTree>
    <p:extLst>
      <p:ext uri="{BB962C8B-B14F-4D97-AF65-F5344CB8AC3E}">
        <p14:creationId xmlns:p14="http://schemas.microsoft.com/office/powerpoint/2010/main" val="185543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atom economy?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/>
              <a:t>Atom 	</a:t>
            </a:r>
            <a:r>
              <a:rPr lang="en-GB" sz="2400" b="1" dirty="0" smtClean="0"/>
              <a:t>=</a:t>
            </a:r>
            <a:r>
              <a:rPr lang="en-GB" sz="2000" b="1" dirty="0" smtClean="0"/>
              <a:t>   </a:t>
            </a:r>
            <a:r>
              <a:rPr lang="en-GB" sz="2000" b="1" u="sng" dirty="0" smtClean="0"/>
              <a:t>Relative </a:t>
            </a:r>
            <a:r>
              <a:rPr lang="en-GB" sz="2000" b="1" u="sng" dirty="0"/>
              <a:t>formula mass of desired product from </a:t>
            </a:r>
            <a:r>
              <a:rPr lang="en-GB" sz="2000" b="1" u="sng" dirty="0" smtClean="0"/>
              <a:t>equation</a:t>
            </a:r>
            <a:r>
              <a:rPr lang="en-GB" sz="2000" b="1" dirty="0"/>
              <a:t>	× 100</a:t>
            </a:r>
            <a:endParaRPr lang="en-GB" sz="20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/>
              <a:t>Economy     Sum </a:t>
            </a:r>
            <a:r>
              <a:rPr lang="en-GB" sz="2000" b="1" dirty="0"/>
              <a:t>of relative formula masses of all reactants from equation </a:t>
            </a:r>
            <a:endParaRPr lang="en-GB" sz="20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24944"/>
            <a:ext cx="8229600" cy="3353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looks difficult, but is actually quite easy to calculate.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1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Hydrogen (H</a:t>
            </a:r>
            <a:r>
              <a:rPr lang="en-GB" baseline="-25000" dirty="0" smtClean="0"/>
              <a:t>2</a:t>
            </a:r>
            <a:r>
              <a:rPr lang="en-GB" dirty="0" smtClean="0"/>
              <a:t>) can be used as a fuel.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It is the useful product in this reaction: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dirty="0" smtClean="0"/>
              <a:t>Mg + 2 HF → MgF</a:t>
            </a:r>
            <a:r>
              <a:rPr lang="en-GB" sz="3600" baseline="-25000" dirty="0" smtClean="0"/>
              <a:t>2</a:t>
            </a:r>
            <a:r>
              <a:rPr lang="en-GB" sz="3600" dirty="0" smtClean="0"/>
              <a:t> + H</a:t>
            </a:r>
            <a:r>
              <a:rPr lang="en-GB" sz="3600" baseline="-25000" dirty="0" smtClean="0"/>
              <a:t>2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3131840" y="3250368"/>
            <a:ext cx="360040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79712" y="433048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don’t need to use the reactants in this calculation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446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Hydrogen (H</a:t>
            </a:r>
            <a:r>
              <a:rPr lang="en-GB" baseline="-25000" dirty="0" smtClean="0"/>
              <a:t>2</a:t>
            </a:r>
            <a:r>
              <a:rPr lang="en-GB" dirty="0" smtClean="0"/>
              <a:t>) is the useful product.</a:t>
            </a:r>
          </a:p>
          <a:p>
            <a:pPr marL="0" indent="0">
              <a:buNone/>
            </a:pPr>
            <a:r>
              <a:rPr lang="en-GB" dirty="0" smtClean="0"/>
              <a:t>What is its Mr (formula mass)?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dirty="0" smtClean="0"/>
              <a:t>Mg + 2 HF → MgF</a:t>
            </a:r>
            <a:r>
              <a:rPr lang="en-GB" sz="3600" baseline="-25000" dirty="0" smtClean="0"/>
              <a:t>2</a:t>
            </a:r>
            <a:r>
              <a:rPr lang="en-GB" sz="3600" dirty="0" smtClean="0"/>
              <a:t> + </a:t>
            </a:r>
            <a:r>
              <a:rPr lang="en-GB" sz="3600" dirty="0" smtClean="0">
                <a:solidFill>
                  <a:srgbClr val="FF0000"/>
                </a:solidFill>
              </a:rPr>
              <a:t>H</a:t>
            </a:r>
            <a:r>
              <a:rPr lang="en-GB" sz="3600" baseline="-25000" dirty="0" smtClean="0">
                <a:solidFill>
                  <a:srgbClr val="FF0000"/>
                </a:solidFill>
              </a:rPr>
              <a:t>2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3131840" y="3250368"/>
            <a:ext cx="360040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79712" y="433048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don’t need to use the reactants in this calculation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220486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2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4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then need to find the formula mass of all the products added together: 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dirty="0" smtClean="0"/>
              <a:t>Mg + 2 HF → </a:t>
            </a:r>
            <a:r>
              <a:rPr lang="en-GB" sz="3600" dirty="0" smtClean="0">
                <a:solidFill>
                  <a:srgbClr val="00B0F0"/>
                </a:solidFill>
              </a:rPr>
              <a:t>MgF</a:t>
            </a:r>
            <a:r>
              <a:rPr lang="en-GB" sz="3600" baseline="-25000" dirty="0" smtClean="0">
                <a:solidFill>
                  <a:srgbClr val="00B0F0"/>
                </a:solidFill>
              </a:rPr>
              <a:t>2</a:t>
            </a:r>
            <a:r>
              <a:rPr lang="en-GB" sz="3600" dirty="0" smtClean="0">
                <a:solidFill>
                  <a:srgbClr val="00B0F0"/>
                </a:solidFill>
              </a:rPr>
              <a:t> + H</a:t>
            </a:r>
            <a:r>
              <a:rPr lang="en-GB" sz="3600" baseline="-25000" dirty="0" smtClean="0">
                <a:solidFill>
                  <a:srgbClr val="00B0F0"/>
                </a:solidFill>
              </a:rPr>
              <a:t>2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3131840" y="3250368"/>
            <a:ext cx="360040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79712" y="433048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don’t need to use the reactants in this calculation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208818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00B0F0"/>
                </a:solidFill>
              </a:rPr>
              <a:t>62 + 2 = 64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69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atom economy?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/>
              <a:t>Atom 	</a:t>
            </a:r>
            <a:r>
              <a:rPr lang="en-GB" sz="2400" b="1" dirty="0" smtClean="0"/>
              <a:t>=</a:t>
            </a:r>
            <a:r>
              <a:rPr lang="en-GB" sz="2000" b="1" dirty="0" smtClean="0"/>
              <a:t>   </a:t>
            </a:r>
            <a:r>
              <a:rPr lang="en-GB" sz="2000" b="1" u="sng" dirty="0" smtClean="0"/>
              <a:t>Relative </a:t>
            </a:r>
            <a:r>
              <a:rPr lang="en-GB" sz="2000" b="1" u="sng" dirty="0"/>
              <a:t>formula mass of desired product from </a:t>
            </a:r>
            <a:r>
              <a:rPr lang="en-GB" sz="2000" b="1" u="sng" dirty="0" smtClean="0"/>
              <a:t>equation</a:t>
            </a:r>
            <a:r>
              <a:rPr lang="en-GB" sz="2000" b="1" dirty="0"/>
              <a:t>	× 100</a:t>
            </a:r>
            <a:endParaRPr lang="en-GB" sz="20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/>
              <a:t>Economy     Sum </a:t>
            </a:r>
            <a:r>
              <a:rPr lang="en-GB" sz="2000" b="1" dirty="0"/>
              <a:t>of relative formula masses of all reactants from equation </a:t>
            </a:r>
            <a:endParaRPr lang="en-GB" sz="20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924944"/>
            <a:ext cx="8507288" cy="3353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Atom economy    = 	</a:t>
            </a:r>
            <a:r>
              <a:rPr lang="en-GB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 of H</a:t>
            </a:r>
            <a:r>
              <a:rPr lang="en-GB" baseline="-25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100</a:t>
            </a:r>
            <a:endParaRPr lang="en-GB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 of H</a:t>
            </a:r>
            <a:r>
              <a:rPr lang="en-GB" baseline="-250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Mr of MgF</a:t>
            </a:r>
            <a:r>
              <a:rPr lang="en-GB" baseline="-250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baseline="-25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83968" y="3501008"/>
            <a:ext cx="38164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9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atom economy?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/>
              <a:t>Atom 	</a:t>
            </a:r>
            <a:r>
              <a:rPr lang="en-GB" sz="2400" b="1" dirty="0" smtClean="0"/>
              <a:t>=</a:t>
            </a:r>
            <a:r>
              <a:rPr lang="en-GB" sz="2000" b="1" dirty="0" smtClean="0"/>
              <a:t>   </a:t>
            </a:r>
            <a:r>
              <a:rPr lang="en-GB" sz="2000" b="1" u="sng" dirty="0" smtClean="0"/>
              <a:t>Relative </a:t>
            </a:r>
            <a:r>
              <a:rPr lang="en-GB" sz="2000" b="1" u="sng" dirty="0"/>
              <a:t>formula mass of desired product from </a:t>
            </a:r>
            <a:r>
              <a:rPr lang="en-GB" sz="2000" b="1" u="sng" dirty="0" smtClean="0"/>
              <a:t>equation</a:t>
            </a:r>
            <a:r>
              <a:rPr lang="en-GB" sz="2000" b="1" dirty="0"/>
              <a:t>	× 100</a:t>
            </a:r>
            <a:endParaRPr lang="en-GB" sz="20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/>
              <a:t>Economy     Sum </a:t>
            </a:r>
            <a:r>
              <a:rPr lang="en-GB" sz="2000" b="1" dirty="0"/>
              <a:t>of relative formula masses of all reactants from equation </a:t>
            </a:r>
            <a:endParaRPr lang="en-GB" sz="20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924944"/>
            <a:ext cx="8507288" cy="3353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Atom economy    = 	  </a:t>
            </a:r>
            <a:r>
              <a:rPr lang="en-GB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		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100</a:t>
            </a:r>
            <a:endParaRPr lang="en-GB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 of H</a:t>
            </a:r>
            <a:r>
              <a:rPr lang="en-GB" baseline="-250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Mr of MgF</a:t>
            </a:r>
            <a:r>
              <a:rPr lang="en-GB" baseline="-250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baseline="-25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39952" y="3501008"/>
            <a:ext cx="38164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6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406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Atom Economy</vt:lpstr>
      <vt:lpstr>What is atom economy?</vt:lpstr>
      <vt:lpstr>What is atom economy?</vt:lpstr>
      <vt:lpstr>What is atom economy?</vt:lpstr>
      <vt:lpstr>An example</vt:lpstr>
      <vt:lpstr>An example</vt:lpstr>
      <vt:lpstr>An example</vt:lpstr>
      <vt:lpstr>What is atom economy?</vt:lpstr>
      <vt:lpstr>What is atom economy?</vt:lpstr>
      <vt:lpstr>What is atom economy?</vt:lpstr>
      <vt:lpstr>Your turn</vt:lpstr>
      <vt:lpstr>Syllabus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Ionic Structures</dc:title>
  <dc:creator>Sadler</dc:creator>
  <cp:lastModifiedBy>Ian Sadler</cp:lastModifiedBy>
  <cp:revision>13</cp:revision>
  <dcterms:created xsi:type="dcterms:W3CDTF">2012-06-25T12:59:51Z</dcterms:created>
  <dcterms:modified xsi:type="dcterms:W3CDTF">2017-01-09T13:16:34Z</dcterms:modified>
</cp:coreProperties>
</file>